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Indie Flow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IndieFlow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1" cy="320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0" y="3443371"/>
            <a:ext cx="80391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400" y="4323546"/>
            <a:ext cx="247650" cy="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600">
                <a:solidFill>
                  <a:srgbClr val="1A72CB"/>
                </a:solidFill>
                <a:latin typeface="Indie Flower"/>
                <a:ea typeface="Indie Flower"/>
                <a:cs typeface="Indie Flower"/>
                <a:sym typeface="Indie Flower"/>
              </a:rPr>
              <a:t>La combustione di legna e le polveri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812" y="1816075"/>
            <a:ext cx="5110376" cy="30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12625" y="1135250"/>
            <a:ext cx="89232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Il </a:t>
            </a:r>
            <a:r>
              <a:rPr b="1" lang="it" sz="18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73%</a:t>
            </a: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delle polveri fini PM10 emesse annualmente in Valle d’Aosta deriva dal </a:t>
            </a: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riscaldamento domestico</a:t>
            </a: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, in particolare quello a combustibile legnoso.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3" y="0"/>
            <a:ext cx="909048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15150" y="1160175"/>
            <a:ext cx="2395800" cy="307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400">
                <a:latin typeface="Indie Flower"/>
                <a:ea typeface="Indie Flower"/>
                <a:cs typeface="Indie Flower"/>
                <a:sym typeface="Indie Flower"/>
              </a:rPr>
              <a:t>Confronto tra fattori emissivi per diversi combustibili utilizzati per il riscaldamento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8400" y="695325"/>
            <a:ext cx="61912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6132000" y="695325"/>
            <a:ext cx="576900" cy="387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024500" y="2454450"/>
            <a:ext cx="693900" cy="2346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4506350" y="635400"/>
            <a:ext cx="576900" cy="387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15167"/>
          <a:stretch/>
        </p:blipFill>
        <p:spPr>
          <a:xfrm>
            <a:off x="324688" y="902175"/>
            <a:ext cx="8494624" cy="40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69775"/>
            <a:ext cx="329781" cy="3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52400" y="371075"/>
            <a:ext cx="8667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000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I dati della qualità dell’aria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-25" y="445025"/>
            <a:ext cx="6739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1A72CB"/>
                </a:solidFill>
                <a:latin typeface="Indie Flower"/>
                <a:ea typeface="Indie Flower"/>
                <a:cs typeface="Indie Flower"/>
                <a:sym typeface="Indie Flower"/>
              </a:rPr>
              <a:t>Inquinamento atmosferico: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37075" y="2225038"/>
            <a:ext cx="4087200" cy="220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Inquinanti primari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ndie Flower"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Particolato PM10 - PM2.5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ndie Flower"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Ossidi di azoto: NO</a:t>
            </a:r>
            <a:r>
              <a:rPr b="1" lang="it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ndie Flower"/>
            </a:pP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(Monossido di carbonio: CO)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ndie Flower"/>
            </a:pP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(Biossido di zolfo: SO</a:t>
            </a:r>
            <a:r>
              <a:rPr lang="it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)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ndie Flower"/>
            </a:pP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Benzene: C</a:t>
            </a:r>
            <a:r>
              <a:rPr lang="it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6</a:t>
            </a: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H</a:t>
            </a:r>
            <a:r>
              <a:rPr lang="it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6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	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669750" y="2015675"/>
            <a:ext cx="4180800" cy="24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Microinquinanti nel particolato</a:t>
            </a: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</a:pP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Benzo(a)pirene</a:t>
            </a: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Metalli pesanti: Ni (Cd As Pb)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Inquinante secondario-fotochimico</a:t>
            </a: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●"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Ozono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978850" y="413275"/>
            <a:ext cx="31650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sostanze emesse in aria ambiente che possono nuocere alla salute dell’uomo o all’ambiente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0" y="1047200"/>
            <a:ext cx="9144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2800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I</a:t>
            </a:r>
            <a:r>
              <a:rPr lang="it" sz="2800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nquinanti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69775"/>
            <a:ext cx="329781" cy="3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3C78D8"/>
                </a:solidFill>
                <a:latin typeface="Indie Flower"/>
                <a:ea typeface="Indie Flower"/>
                <a:cs typeface="Indie Flower"/>
                <a:sym typeface="Indie Flower"/>
              </a:rPr>
              <a:t>Trend </a:t>
            </a:r>
            <a:r>
              <a:rPr lang="it">
                <a:solidFill>
                  <a:srgbClr val="3C78D8"/>
                </a:solidFill>
                <a:latin typeface="Indie Flower"/>
                <a:ea typeface="Indie Flower"/>
                <a:cs typeface="Indie Flower"/>
                <a:sym typeface="Indie Flower"/>
              </a:rPr>
              <a:t>polveri ad Aosta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602" y="1170125"/>
            <a:ext cx="714479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400550" y="445025"/>
            <a:ext cx="6342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Polveri PM10: andamento mensile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207" y="1170125"/>
            <a:ext cx="575379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576050" y="1618825"/>
            <a:ext cx="1060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inverno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048375" y="3545150"/>
            <a:ext cx="1060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estate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 b="1999" l="15804" r="10617" t="0"/>
          <a:stretch/>
        </p:blipFill>
        <p:spPr>
          <a:xfrm>
            <a:off x="7133350" y="737037"/>
            <a:ext cx="1286884" cy="11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8525" y="2425475"/>
            <a:ext cx="2384051" cy="2384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265550" y="1815925"/>
            <a:ext cx="3247500" cy="821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Andamento mensile nelle staz.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it"/>
              <a:t>Aosta (fondo urbano)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La Thuile (fondo rurale remoto)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>
                <a:solidFill>
                  <a:srgbClr val="3C78D8"/>
                </a:solidFill>
                <a:latin typeface="Indie Flower"/>
                <a:ea typeface="Indie Flower"/>
                <a:cs typeface="Indie Flower"/>
                <a:sym typeface="Indie Flower"/>
              </a:rPr>
              <a:t>Trend Biossido di azoto</a:t>
            </a:r>
            <a:r>
              <a:rPr lang="it">
                <a:solidFill>
                  <a:srgbClr val="3C78D8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14096"/>
          <a:stretch/>
        </p:blipFill>
        <p:spPr>
          <a:xfrm>
            <a:off x="1695100" y="1355200"/>
            <a:ext cx="5753799" cy="32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740100" y="2326450"/>
            <a:ext cx="1708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Aosta- Plouves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461925" y="2648000"/>
            <a:ext cx="1708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Aosta- Mt Fleury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485625" y="3849425"/>
            <a:ext cx="1091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La Thuile</a:t>
            </a:r>
          </a:p>
        </p:txBody>
      </p:sp>
      <p:sp>
        <p:nvSpPr>
          <p:cNvPr id="101" name="Shape 101"/>
          <p:cNvSpPr txBox="1"/>
          <p:nvPr/>
        </p:nvSpPr>
        <p:spPr>
          <a:xfrm rot="-5400000">
            <a:off x="1395900" y="2656350"/>
            <a:ext cx="6048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000"/>
              <a:t>µg/m3</a:t>
            </a:r>
          </a:p>
        </p:txBody>
      </p:sp>
      <p:cxnSp>
        <p:nvCxnSpPr>
          <p:cNvPr id="102" name="Shape 102"/>
          <p:cNvCxnSpPr/>
          <p:nvPr/>
        </p:nvCxnSpPr>
        <p:spPr>
          <a:xfrm flipH="1" rot="10800000">
            <a:off x="1785000" y="1914650"/>
            <a:ext cx="5573700" cy="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3" name="Shape 103"/>
          <p:cNvSpPr txBox="1"/>
          <p:nvPr/>
        </p:nvSpPr>
        <p:spPr>
          <a:xfrm>
            <a:off x="5541100" y="1562138"/>
            <a:ext cx="1818900" cy="2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valore limite annuale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4600" y="445025"/>
            <a:ext cx="9059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4A86E8"/>
                </a:solidFill>
                <a:latin typeface="Indie Flower"/>
                <a:ea typeface="Indie Flower"/>
                <a:cs typeface="Indie Flower"/>
                <a:sym typeface="Indie Flower"/>
              </a:rPr>
              <a:t>Biossido d’azoto: andamento orario e mensile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56926" t="0"/>
          <a:stretch/>
        </p:blipFill>
        <p:spPr>
          <a:xfrm>
            <a:off x="84600" y="1152475"/>
            <a:ext cx="2507026" cy="3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5075" y="3074200"/>
            <a:ext cx="4029225" cy="20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244975" y="3634375"/>
            <a:ext cx="2186100" cy="792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giorno tipo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it"/>
              <a:t>staz. traffico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it"/>
              <a:t>staz. fondo urbano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3938" y="1139338"/>
            <a:ext cx="5260726" cy="18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896500" y="1333038"/>
            <a:ext cx="3247500" cy="821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Andamento mensile nelle staz.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Aosta (fondo urbano)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La Thuile (fondo rurale remoto)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>
                <a:solidFill>
                  <a:srgbClr val="3C78D8"/>
                </a:solidFill>
                <a:latin typeface="Indie Flower"/>
                <a:ea typeface="Indie Flower"/>
                <a:cs typeface="Indie Flower"/>
                <a:sym typeface="Indie Flower"/>
              </a:rPr>
              <a:t>Trend benzo(a)pirene ad Aosta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9" l="0" r="0" t="3928"/>
          <a:stretch/>
        </p:blipFill>
        <p:spPr>
          <a:xfrm>
            <a:off x="619225" y="1708250"/>
            <a:ext cx="4072000" cy="2597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123"/>
          <p:cNvCxnSpPr/>
          <p:nvPr/>
        </p:nvCxnSpPr>
        <p:spPr>
          <a:xfrm>
            <a:off x="665025" y="2366675"/>
            <a:ext cx="3980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24" name="Shape 124"/>
          <p:cNvSpPr txBox="1"/>
          <p:nvPr/>
        </p:nvSpPr>
        <p:spPr>
          <a:xfrm>
            <a:off x="5012100" y="1306000"/>
            <a:ext cx="364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Il benzo(a)pirene segna un lieve aumento anche in Aosta.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Il riscaldamento domestico con impianti a legna o derivati rappresenta la principale fonte di emissioni di polveri, benzo-a-pirene e diossine.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 </a:t>
            </a:r>
            <a:r>
              <a:rPr lang="it" sz="3600">
                <a:solidFill>
                  <a:srgbClr val="1A72CB"/>
                </a:solidFill>
                <a:latin typeface="Indie Flower"/>
                <a:ea typeface="Indie Flower"/>
                <a:cs typeface="Indie Flower"/>
                <a:sym typeface="Indie Flower"/>
              </a:rPr>
              <a:t>Quali le fonti di inquinamento dell’aria?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42550" y="1169488"/>
            <a:ext cx="3941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●"/>
            </a:pPr>
            <a:r>
              <a:rPr lang="it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Riscaldamento domestico</a:t>
            </a: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●"/>
            </a:pPr>
            <a:r>
              <a:rPr lang="it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Traffico veicolare</a:t>
            </a: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Indie Flower"/>
              <a:buChar char="●"/>
            </a:pPr>
            <a:r>
              <a:rPr lang="it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Industria</a:t>
            </a:r>
          </a:p>
        </p:txBody>
      </p:sp>
      <p:sp>
        <p:nvSpPr>
          <p:cNvPr id="132" name="Shape 132"/>
          <p:cNvSpPr/>
          <p:nvPr/>
        </p:nvSpPr>
        <p:spPr>
          <a:xfrm>
            <a:off x="311700" y="2155963"/>
            <a:ext cx="194700" cy="169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311700" y="2584900"/>
            <a:ext cx="194700" cy="1692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11688" y="3013813"/>
            <a:ext cx="194700" cy="1692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650" y="1170125"/>
            <a:ext cx="4930949" cy="33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 rot="-5400000">
            <a:off x="5770450" y="1777975"/>
            <a:ext cx="688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latin typeface="Indie Flower"/>
                <a:ea typeface="Indie Flower"/>
                <a:cs typeface="Indie Flower"/>
                <a:sym typeface="Indie Flower"/>
              </a:rPr>
              <a:t>Aosta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95250"/>
            <a:ext cx="303635" cy="2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050" y="1258125"/>
            <a:ext cx="6382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965600" y="4351950"/>
            <a:ext cx="398400" cy="1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122075" y="4173450"/>
            <a:ext cx="6381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700"/>
              <a:t>POLVERI TOTALI</a:t>
            </a:r>
          </a:p>
        </p:txBody>
      </p:sp>
      <p:sp>
        <p:nvSpPr>
          <p:cNvPr id="141" name="Shape 141"/>
          <p:cNvSpPr txBox="1"/>
          <p:nvPr/>
        </p:nvSpPr>
        <p:spPr>
          <a:xfrm rot="-5400000">
            <a:off x="6074900" y="2037775"/>
            <a:ext cx="1216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Indie Flower"/>
                <a:ea typeface="Indie Flower"/>
                <a:cs typeface="Indie Flower"/>
                <a:sym typeface="Indie Flower"/>
              </a:rPr>
              <a:t>Valle d’Aosta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">
            <a:off x="5234575" y="1242027"/>
            <a:ext cx="584325" cy="306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565677"/>
            <a:ext cx="6900" cy="7804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 rot="-5400000">
            <a:off x="4653450" y="1536975"/>
            <a:ext cx="688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Indie Flower"/>
                <a:ea typeface="Indie Flower"/>
                <a:cs typeface="Indie Flower"/>
                <a:sym typeface="Indie Flower"/>
              </a:rPr>
              <a:t>Aosta</a:t>
            </a:r>
          </a:p>
        </p:txBody>
      </p:sp>
      <p:sp>
        <p:nvSpPr>
          <p:cNvPr id="145" name="Shape 145"/>
          <p:cNvSpPr txBox="1"/>
          <p:nvPr/>
        </p:nvSpPr>
        <p:spPr>
          <a:xfrm rot="-5400000">
            <a:off x="4948088" y="1777975"/>
            <a:ext cx="1216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>
                <a:latin typeface="Indie Flower"/>
                <a:ea typeface="Indie Flower"/>
                <a:cs typeface="Indie Flower"/>
                <a:sym typeface="Indie Flower"/>
              </a:rPr>
              <a:t>Valle d’Aosta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425"/>
            <a:ext cx="8839199" cy="43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43871" l="0" r="0" t="43225"/>
          <a:stretch/>
        </p:blipFill>
        <p:spPr>
          <a:xfrm>
            <a:off x="0" y="2"/>
            <a:ext cx="9144001" cy="4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637450"/>
            <a:ext cx="362957" cy="3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2787625" y="3181825"/>
            <a:ext cx="2243400" cy="206400"/>
          </a:xfrm>
          <a:prstGeom prst="rect">
            <a:avLst/>
          </a:prstGeom>
          <a:solidFill>
            <a:srgbClr val="D4EEC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2731300" y="3078600"/>
            <a:ext cx="675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it">
                <a:latin typeface="Indie Flower"/>
                <a:ea typeface="Indie Flower"/>
                <a:cs typeface="Indie Flower"/>
                <a:sym typeface="Indie Flower"/>
              </a:rPr>
              <a:t>Altro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