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4"/>
  </p:sldMasterIdLst>
  <p:notesMasterIdLst>
    <p:notesMasterId r:id="rId18"/>
  </p:notesMasterIdLst>
  <p:sldIdLst>
    <p:sldId id="442" r:id="rId5"/>
    <p:sldId id="453" r:id="rId6"/>
    <p:sldId id="429" r:id="rId7"/>
    <p:sldId id="445" r:id="rId8"/>
    <p:sldId id="446" r:id="rId9"/>
    <p:sldId id="447" r:id="rId10"/>
    <p:sldId id="454" r:id="rId11"/>
    <p:sldId id="449" r:id="rId12"/>
    <p:sldId id="448" r:id="rId13"/>
    <p:sldId id="443" r:id="rId14"/>
    <p:sldId id="450" r:id="rId15"/>
    <p:sldId id="451" r:id="rId16"/>
    <p:sldId id="452" r:id="rId17"/>
  </p:sldIdLst>
  <p:sldSz cx="12192000" cy="6858000"/>
  <p:notesSz cx="7099300" cy="10234613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66FF"/>
    <a:srgbClr val="663300"/>
    <a:srgbClr val="0097DC"/>
    <a:srgbClr val="DC9427"/>
    <a:srgbClr val="64A2C6"/>
    <a:srgbClr val="9DC14D"/>
    <a:srgbClr val="4A7F4A"/>
    <a:srgbClr val="DD535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FFCBCA"/>
          </a:solidFill>
        </a:fill>
      </a:tcStyle>
    </a:wholeTbl>
    <a:band2H>
      <a:tcTxStyle/>
      <a:tcStyle>
        <a:tcBdr/>
        <a:fill>
          <a:solidFill>
            <a:srgbClr val="FFE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FCA"/>
          </a:solidFill>
        </a:fill>
      </a:tcStyle>
    </a:wholeTbl>
    <a:band2H>
      <a:tcTxStyle/>
      <a:tcStyle>
        <a:tcBdr/>
        <a:fill>
          <a:solidFill>
            <a:srgbClr val="EBF7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CCDF"/>
          </a:solidFill>
        </a:fill>
      </a:tcStyle>
    </a:wholeTbl>
    <a:band2H>
      <a:tcTxStyle/>
      <a:tcStyle>
        <a:tcBdr/>
        <a:fill>
          <a:solidFill>
            <a:srgbClr val="EBE7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  <a:tblStyle styleId="{5940675A-B579-460E-94D1-54222C63F5DA}" styleName="Nessuno stile, griglia tabel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8987" autoAdjust="0"/>
    <p:restoredTop sz="98901" autoAdjust="0"/>
  </p:normalViewPr>
  <p:slideViewPr>
    <p:cSldViewPr snapToGrid="0">
      <p:cViewPr>
        <p:scale>
          <a:sx n="66" d="100"/>
          <a:sy n="66" d="100"/>
        </p:scale>
        <p:origin x="738" y="252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notesMaster" Target="notesMasters/notesMaster1.xml"/><Relationship Id="rId3" Type="http://schemas.openxmlformats.org/officeDocument/2006/relationships/customXml" Target="../customXml/item3.xml"/><Relationship Id="rId21" Type="http://schemas.openxmlformats.org/officeDocument/2006/relationships/theme" Target="theme/theme1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slide" Target="slides/slide13.xml"/><Relationship Id="rId2" Type="http://schemas.openxmlformats.org/officeDocument/2006/relationships/customXml" Target="../customXml/item2.xml"/><Relationship Id="rId16" Type="http://schemas.openxmlformats.org/officeDocument/2006/relationships/slide" Target="slides/slide12.xml"/><Relationship Id="rId20" Type="http://schemas.openxmlformats.org/officeDocument/2006/relationships/viewProps" Target="viewProp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presProps" Target="presProps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>
            <a:spLocks noGrp="1" noRot="1" noChangeAspect="1"/>
          </p:cNvSpPr>
          <p:nvPr>
            <p:ph type="sldImg"/>
          </p:nvPr>
        </p:nvSpPr>
        <p:spPr>
          <a:xfrm>
            <a:off x="139700" y="768350"/>
            <a:ext cx="6819900" cy="3836988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  <p:sp>
        <p:nvSpPr>
          <p:cNvPr id="345" name="Shape 345"/>
          <p:cNvSpPr>
            <a:spLocks noGrp="1"/>
          </p:cNvSpPr>
          <p:nvPr>
            <p:ph type="body" sz="quarter" idx="1"/>
          </p:nvPr>
        </p:nvSpPr>
        <p:spPr>
          <a:xfrm>
            <a:off x="946574" y="4861441"/>
            <a:ext cx="5206153" cy="4605576"/>
          </a:xfrm>
          <a:prstGeom prst="rect">
            <a:avLst/>
          </a:prstGeom>
        </p:spPr>
        <p:txBody>
          <a:bodyPr lIns="99048" tIns="49524" rIns="99048" bIns="49524"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640456576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egnaposto immagine diapositiva 1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</p:spPr>
      </p:sp>
      <p:sp>
        <p:nvSpPr>
          <p:cNvPr id="3" name="Segnaposto note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it-IT" dirty="0"/>
          </a:p>
        </p:txBody>
      </p:sp>
    </p:spTree>
    <p:extLst>
      <p:ext uri="{BB962C8B-B14F-4D97-AF65-F5344CB8AC3E}">
        <p14:creationId xmlns:p14="http://schemas.microsoft.com/office/powerpoint/2010/main" val="277085514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Portofoli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Image"/>
          <p:cNvSpPr>
            <a:spLocks noGrp="1"/>
          </p:cNvSpPr>
          <p:nvPr>
            <p:ph type="pic" sz="quarter" idx="13"/>
          </p:nvPr>
        </p:nvSpPr>
        <p:spPr>
          <a:xfrm>
            <a:off x="2700879" y="2503022"/>
            <a:ext cx="1426465" cy="13350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49" name="Image"/>
          <p:cNvSpPr>
            <a:spLocks noGrp="1"/>
          </p:cNvSpPr>
          <p:nvPr>
            <p:ph type="pic" sz="quarter" idx="14"/>
          </p:nvPr>
        </p:nvSpPr>
        <p:spPr>
          <a:xfrm>
            <a:off x="2700879" y="744476"/>
            <a:ext cx="1426465" cy="1335026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0" name="Image"/>
          <p:cNvSpPr>
            <a:spLocks noGrp="1"/>
          </p:cNvSpPr>
          <p:nvPr>
            <p:ph type="pic" sz="quarter" idx="15"/>
          </p:nvPr>
        </p:nvSpPr>
        <p:spPr>
          <a:xfrm>
            <a:off x="2700879" y="4261568"/>
            <a:ext cx="1426465" cy="13350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1" name="Image"/>
          <p:cNvSpPr>
            <a:spLocks noGrp="1"/>
          </p:cNvSpPr>
          <p:nvPr>
            <p:ph type="pic" idx="16"/>
          </p:nvPr>
        </p:nvSpPr>
        <p:spPr>
          <a:xfrm>
            <a:off x="5976256" y="0"/>
            <a:ext cx="6215744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5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6388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7" name="Shape"/>
          <p:cNvSpPr/>
          <p:nvPr/>
        </p:nvSpPr>
        <p:spPr>
          <a:xfrm rot="5400000" flipV="1">
            <a:off x="4251959" y="-1082040"/>
            <a:ext cx="6858001" cy="902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98" name="Image"/>
          <p:cNvSpPr>
            <a:spLocks noGrp="1"/>
          </p:cNvSpPr>
          <p:nvPr>
            <p:ph type="pic" idx="14"/>
          </p:nvPr>
        </p:nvSpPr>
        <p:spPr>
          <a:xfrm rot="16200000" flipH="1">
            <a:off x="4587240" y="-746758"/>
            <a:ext cx="6858001" cy="83515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99" name="Image"/>
          <p:cNvSpPr>
            <a:spLocks noGrp="1"/>
          </p:cNvSpPr>
          <p:nvPr>
            <p:ph type="pic" sz="quarter" idx="15"/>
          </p:nvPr>
        </p:nvSpPr>
        <p:spPr>
          <a:xfrm>
            <a:off x="6047071" y="2037765"/>
            <a:ext cx="1475458" cy="14754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0" name="Image"/>
          <p:cNvSpPr>
            <a:spLocks noGrp="1"/>
          </p:cNvSpPr>
          <p:nvPr>
            <p:ph type="pic" sz="quarter" idx="16"/>
          </p:nvPr>
        </p:nvSpPr>
        <p:spPr>
          <a:xfrm>
            <a:off x="8016240" y="2037765"/>
            <a:ext cx="1475457" cy="14754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1" name="Image"/>
          <p:cNvSpPr>
            <a:spLocks noGrp="1"/>
          </p:cNvSpPr>
          <p:nvPr>
            <p:ph type="pic" sz="quarter" idx="17"/>
          </p:nvPr>
        </p:nvSpPr>
        <p:spPr>
          <a:xfrm>
            <a:off x="9985408" y="2054017"/>
            <a:ext cx="1475457" cy="1475457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0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9" name="Image"/>
          <p:cNvSpPr>
            <a:spLocks noGrp="1"/>
          </p:cNvSpPr>
          <p:nvPr>
            <p:ph type="pic" idx="13"/>
          </p:nvPr>
        </p:nvSpPr>
        <p:spPr>
          <a:xfrm>
            <a:off x="6233159" y="0"/>
            <a:ext cx="5958841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0" name="Image"/>
          <p:cNvSpPr>
            <a:spLocks noGrp="1"/>
          </p:cNvSpPr>
          <p:nvPr>
            <p:ph type="pic" idx="14"/>
          </p:nvPr>
        </p:nvSpPr>
        <p:spPr>
          <a:xfrm>
            <a:off x="311283" y="0"/>
            <a:ext cx="7842117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1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ofolio_14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8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6388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39" name="Image"/>
          <p:cNvSpPr>
            <a:spLocks noGrp="1"/>
          </p:cNvSpPr>
          <p:nvPr>
            <p:ph type="pic" idx="14"/>
          </p:nvPr>
        </p:nvSpPr>
        <p:spPr>
          <a:xfrm rot="16200000" flipH="1">
            <a:off x="4587240" y="-746758"/>
            <a:ext cx="6858001" cy="83515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0" name="Image"/>
          <p:cNvSpPr>
            <a:spLocks noGrp="1"/>
          </p:cNvSpPr>
          <p:nvPr>
            <p:ph type="pic" sz="quarter" idx="15"/>
          </p:nvPr>
        </p:nvSpPr>
        <p:spPr>
          <a:xfrm>
            <a:off x="6066818" y="928843"/>
            <a:ext cx="1985741" cy="18534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1" name="Image"/>
          <p:cNvSpPr>
            <a:spLocks noGrp="1"/>
          </p:cNvSpPr>
          <p:nvPr>
            <p:ph type="pic" sz="quarter" idx="16"/>
          </p:nvPr>
        </p:nvSpPr>
        <p:spPr>
          <a:xfrm>
            <a:off x="8480576" y="909562"/>
            <a:ext cx="1985741" cy="185344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2" name="Image"/>
          <p:cNvSpPr>
            <a:spLocks noGrp="1"/>
          </p:cNvSpPr>
          <p:nvPr>
            <p:ph type="pic" sz="quarter" idx="17"/>
          </p:nvPr>
        </p:nvSpPr>
        <p:spPr>
          <a:xfrm>
            <a:off x="6066818" y="3574067"/>
            <a:ext cx="1985741" cy="18534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3" name="Image"/>
          <p:cNvSpPr>
            <a:spLocks noGrp="1"/>
          </p:cNvSpPr>
          <p:nvPr>
            <p:ph type="pic" sz="quarter" idx="18"/>
          </p:nvPr>
        </p:nvSpPr>
        <p:spPr>
          <a:xfrm>
            <a:off x="8480576" y="3574067"/>
            <a:ext cx="1985741" cy="18534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44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1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Image"/>
          <p:cNvSpPr>
            <a:spLocks noGrp="1"/>
          </p:cNvSpPr>
          <p:nvPr>
            <p:ph type="pic" sz="quarter" idx="13"/>
          </p:nvPr>
        </p:nvSpPr>
        <p:spPr>
          <a:xfrm>
            <a:off x="2467933" y="3605450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5" name="Image"/>
          <p:cNvSpPr>
            <a:spLocks noGrp="1"/>
          </p:cNvSpPr>
          <p:nvPr>
            <p:ph type="pic" sz="quarter" idx="14"/>
          </p:nvPr>
        </p:nvSpPr>
        <p:spPr>
          <a:xfrm>
            <a:off x="4298832" y="3605450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6" name="Image"/>
          <p:cNvSpPr>
            <a:spLocks noGrp="1"/>
          </p:cNvSpPr>
          <p:nvPr>
            <p:ph type="pic" sz="quarter" idx="15"/>
          </p:nvPr>
        </p:nvSpPr>
        <p:spPr>
          <a:xfrm>
            <a:off x="6129730" y="3605448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7" name="Image"/>
          <p:cNvSpPr>
            <a:spLocks noGrp="1"/>
          </p:cNvSpPr>
          <p:nvPr>
            <p:ph type="pic" sz="quarter" idx="16"/>
          </p:nvPr>
        </p:nvSpPr>
        <p:spPr>
          <a:xfrm>
            <a:off x="7960630" y="3605448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8" name="Image"/>
          <p:cNvSpPr>
            <a:spLocks noGrp="1"/>
          </p:cNvSpPr>
          <p:nvPr>
            <p:ph type="pic" sz="quarter" idx="17"/>
          </p:nvPr>
        </p:nvSpPr>
        <p:spPr>
          <a:xfrm>
            <a:off x="2467933" y="1756523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79" name="Image"/>
          <p:cNvSpPr>
            <a:spLocks noGrp="1"/>
          </p:cNvSpPr>
          <p:nvPr>
            <p:ph type="pic" sz="quarter" idx="18"/>
          </p:nvPr>
        </p:nvSpPr>
        <p:spPr>
          <a:xfrm>
            <a:off x="4298832" y="1756522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0" name="Image"/>
          <p:cNvSpPr>
            <a:spLocks noGrp="1"/>
          </p:cNvSpPr>
          <p:nvPr>
            <p:ph type="pic" sz="quarter" idx="19"/>
          </p:nvPr>
        </p:nvSpPr>
        <p:spPr>
          <a:xfrm>
            <a:off x="6129730" y="1756521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1" name="Image"/>
          <p:cNvSpPr>
            <a:spLocks noGrp="1"/>
          </p:cNvSpPr>
          <p:nvPr>
            <p:ph type="pic" sz="quarter" idx="20"/>
          </p:nvPr>
        </p:nvSpPr>
        <p:spPr>
          <a:xfrm>
            <a:off x="7960630" y="1756519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8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Image"/>
          <p:cNvSpPr>
            <a:spLocks noGrp="1"/>
          </p:cNvSpPr>
          <p:nvPr>
            <p:ph type="pic" sz="quarter" idx="13"/>
          </p:nvPr>
        </p:nvSpPr>
        <p:spPr>
          <a:xfrm>
            <a:off x="2433427" y="1472740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0" name="Image"/>
          <p:cNvSpPr>
            <a:spLocks noGrp="1"/>
          </p:cNvSpPr>
          <p:nvPr>
            <p:ph type="pic" sz="quarter" idx="14"/>
          </p:nvPr>
        </p:nvSpPr>
        <p:spPr>
          <a:xfrm>
            <a:off x="4264326" y="1472738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1" name="Image"/>
          <p:cNvSpPr>
            <a:spLocks noGrp="1"/>
          </p:cNvSpPr>
          <p:nvPr>
            <p:ph type="pic" sz="quarter" idx="15"/>
          </p:nvPr>
        </p:nvSpPr>
        <p:spPr>
          <a:xfrm>
            <a:off x="6095224" y="1472738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2" name="Image"/>
          <p:cNvSpPr>
            <a:spLocks noGrp="1"/>
          </p:cNvSpPr>
          <p:nvPr>
            <p:ph type="pic" sz="quarter" idx="16"/>
          </p:nvPr>
        </p:nvSpPr>
        <p:spPr>
          <a:xfrm>
            <a:off x="7926123" y="1472737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3" name="Image"/>
          <p:cNvSpPr>
            <a:spLocks noGrp="1"/>
          </p:cNvSpPr>
          <p:nvPr>
            <p:ph type="pic" idx="17"/>
          </p:nvPr>
        </p:nvSpPr>
        <p:spPr>
          <a:xfrm>
            <a:off x="0" y="3720662"/>
            <a:ext cx="12192000" cy="313733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9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1" name="Image"/>
          <p:cNvSpPr>
            <a:spLocks noGrp="1"/>
          </p:cNvSpPr>
          <p:nvPr>
            <p:ph type="pic" sz="quarter" idx="13"/>
          </p:nvPr>
        </p:nvSpPr>
        <p:spPr>
          <a:xfrm>
            <a:off x="2433427" y="2670923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2" name="Image"/>
          <p:cNvSpPr>
            <a:spLocks noGrp="1"/>
          </p:cNvSpPr>
          <p:nvPr>
            <p:ph type="pic" sz="quarter" idx="14"/>
          </p:nvPr>
        </p:nvSpPr>
        <p:spPr>
          <a:xfrm>
            <a:off x="4264326" y="2670922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3" name="Image"/>
          <p:cNvSpPr>
            <a:spLocks noGrp="1"/>
          </p:cNvSpPr>
          <p:nvPr>
            <p:ph type="pic" sz="quarter" idx="15"/>
          </p:nvPr>
        </p:nvSpPr>
        <p:spPr>
          <a:xfrm>
            <a:off x="6095224" y="2670921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4" name="Image"/>
          <p:cNvSpPr>
            <a:spLocks noGrp="1"/>
          </p:cNvSpPr>
          <p:nvPr>
            <p:ph type="pic" sz="quarter" idx="16"/>
          </p:nvPr>
        </p:nvSpPr>
        <p:spPr>
          <a:xfrm>
            <a:off x="7926123" y="2670919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05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3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2" name="Image"/>
          <p:cNvSpPr>
            <a:spLocks noGrp="1"/>
          </p:cNvSpPr>
          <p:nvPr>
            <p:ph type="pic" sz="quarter" idx="13"/>
          </p:nvPr>
        </p:nvSpPr>
        <p:spPr>
          <a:xfrm>
            <a:off x="2416175" y="2446635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3" name="Image"/>
          <p:cNvSpPr>
            <a:spLocks noGrp="1"/>
          </p:cNvSpPr>
          <p:nvPr>
            <p:ph type="pic" sz="quarter" idx="14"/>
          </p:nvPr>
        </p:nvSpPr>
        <p:spPr>
          <a:xfrm>
            <a:off x="4247074" y="2446634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4" name="Image"/>
          <p:cNvSpPr>
            <a:spLocks noGrp="1"/>
          </p:cNvSpPr>
          <p:nvPr>
            <p:ph type="pic" sz="quarter" idx="15"/>
          </p:nvPr>
        </p:nvSpPr>
        <p:spPr>
          <a:xfrm>
            <a:off x="6077973" y="2446633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5" name="Image"/>
          <p:cNvSpPr>
            <a:spLocks noGrp="1"/>
          </p:cNvSpPr>
          <p:nvPr>
            <p:ph type="pic" sz="quarter" idx="16"/>
          </p:nvPr>
        </p:nvSpPr>
        <p:spPr>
          <a:xfrm>
            <a:off x="7908872" y="2446633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16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4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3" name="Image"/>
          <p:cNvSpPr>
            <a:spLocks noGrp="1"/>
          </p:cNvSpPr>
          <p:nvPr>
            <p:ph type="pic" sz="quarter" idx="13"/>
          </p:nvPr>
        </p:nvSpPr>
        <p:spPr>
          <a:xfrm>
            <a:off x="2485185" y="2446637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4" name="Image"/>
          <p:cNvSpPr>
            <a:spLocks noGrp="1"/>
          </p:cNvSpPr>
          <p:nvPr>
            <p:ph type="pic" sz="quarter" idx="14"/>
          </p:nvPr>
        </p:nvSpPr>
        <p:spPr>
          <a:xfrm>
            <a:off x="4316085" y="2446635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5" name="Image"/>
          <p:cNvSpPr>
            <a:spLocks noGrp="1"/>
          </p:cNvSpPr>
          <p:nvPr>
            <p:ph type="pic" sz="quarter" idx="15"/>
          </p:nvPr>
        </p:nvSpPr>
        <p:spPr>
          <a:xfrm>
            <a:off x="6146984" y="2446634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6" name="Image"/>
          <p:cNvSpPr>
            <a:spLocks noGrp="1"/>
          </p:cNvSpPr>
          <p:nvPr>
            <p:ph type="pic" sz="quarter" idx="16"/>
          </p:nvPr>
        </p:nvSpPr>
        <p:spPr>
          <a:xfrm>
            <a:off x="7977882" y="2446633"/>
            <a:ext cx="1500999" cy="1501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27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5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Image"/>
          <p:cNvSpPr>
            <a:spLocks noGrp="1"/>
          </p:cNvSpPr>
          <p:nvPr>
            <p:ph type="pic" sz="quarter" idx="13"/>
          </p:nvPr>
        </p:nvSpPr>
        <p:spPr>
          <a:xfrm>
            <a:off x="2571450" y="2567406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5" name="Image"/>
          <p:cNvSpPr>
            <a:spLocks noGrp="1"/>
          </p:cNvSpPr>
          <p:nvPr>
            <p:ph type="pic" sz="quarter" idx="14"/>
          </p:nvPr>
        </p:nvSpPr>
        <p:spPr>
          <a:xfrm>
            <a:off x="4402349" y="2567404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6" name="Image"/>
          <p:cNvSpPr>
            <a:spLocks noGrp="1"/>
          </p:cNvSpPr>
          <p:nvPr>
            <p:ph type="pic" sz="quarter" idx="15"/>
          </p:nvPr>
        </p:nvSpPr>
        <p:spPr>
          <a:xfrm>
            <a:off x="6233247" y="2567403"/>
            <a:ext cx="1500999" cy="1500998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7" name="Image"/>
          <p:cNvSpPr>
            <a:spLocks noGrp="1"/>
          </p:cNvSpPr>
          <p:nvPr>
            <p:ph type="pic" sz="quarter" idx="16"/>
          </p:nvPr>
        </p:nvSpPr>
        <p:spPr>
          <a:xfrm>
            <a:off x="8064147" y="2567402"/>
            <a:ext cx="1500999" cy="1500999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33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ofolio_1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8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121920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21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8494588" y="6240935"/>
            <a:ext cx="243013" cy="230832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  <p:extLst>
      <p:ext uri="{BB962C8B-B14F-4D97-AF65-F5344CB8AC3E}">
        <p14:creationId xmlns:p14="http://schemas.microsoft.com/office/powerpoint/2010/main" val="1628680329"/>
      </p:ext>
    </p:extLst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2_Portofolio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Image"/>
          <p:cNvSpPr>
            <a:spLocks noGrp="1"/>
          </p:cNvSpPr>
          <p:nvPr>
            <p:ph type="pic" sz="quarter" idx="13"/>
          </p:nvPr>
        </p:nvSpPr>
        <p:spPr>
          <a:xfrm>
            <a:off x="7774685" y="2525324"/>
            <a:ext cx="1426465" cy="13350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0" name="Image"/>
          <p:cNvSpPr>
            <a:spLocks noGrp="1"/>
          </p:cNvSpPr>
          <p:nvPr>
            <p:ph type="pic" sz="quarter" idx="14"/>
          </p:nvPr>
        </p:nvSpPr>
        <p:spPr>
          <a:xfrm>
            <a:off x="7774685" y="766779"/>
            <a:ext cx="1426465" cy="13350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1" name="Image"/>
          <p:cNvSpPr>
            <a:spLocks noGrp="1"/>
          </p:cNvSpPr>
          <p:nvPr>
            <p:ph type="pic" sz="quarter" idx="15"/>
          </p:nvPr>
        </p:nvSpPr>
        <p:spPr>
          <a:xfrm>
            <a:off x="7774685" y="4283871"/>
            <a:ext cx="1426465" cy="13350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7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fotolio_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" name="Image"/>
          <p:cNvSpPr>
            <a:spLocks noGrp="1"/>
          </p:cNvSpPr>
          <p:nvPr>
            <p:ph type="pic" sz="quarter" idx="13"/>
          </p:nvPr>
        </p:nvSpPr>
        <p:spPr>
          <a:xfrm>
            <a:off x="1706245" y="2072957"/>
            <a:ext cx="2530476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0" name="Image"/>
          <p:cNvSpPr>
            <a:spLocks noGrp="1"/>
          </p:cNvSpPr>
          <p:nvPr>
            <p:ph type="pic" sz="quarter" idx="14"/>
          </p:nvPr>
        </p:nvSpPr>
        <p:spPr>
          <a:xfrm>
            <a:off x="4723765" y="2072957"/>
            <a:ext cx="2530476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1" name="Image"/>
          <p:cNvSpPr>
            <a:spLocks noGrp="1"/>
          </p:cNvSpPr>
          <p:nvPr>
            <p:ph type="pic" sz="quarter" idx="15"/>
          </p:nvPr>
        </p:nvSpPr>
        <p:spPr>
          <a:xfrm>
            <a:off x="7741284" y="2072957"/>
            <a:ext cx="2530476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ofolio_3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" name="Image"/>
          <p:cNvSpPr>
            <a:spLocks noGrp="1"/>
          </p:cNvSpPr>
          <p:nvPr>
            <p:ph type="pic" sz="quarter" idx="13"/>
          </p:nvPr>
        </p:nvSpPr>
        <p:spPr>
          <a:xfrm>
            <a:off x="548005" y="2011997"/>
            <a:ext cx="5258435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0" name="Image"/>
          <p:cNvSpPr>
            <a:spLocks noGrp="1"/>
          </p:cNvSpPr>
          <p:nvPr>
            <p:ph type="pic" sz="quarter" idx="14"/>
          </p:nvPr>
        </p:nvSpPr>
        <p:spPr>
          <a:xfrm>
            <a:off x="6308725" y="2011997"/>
            <a:ext cx="5410835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9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ofolio_7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" name="Image"/>
          <p:cNvSpPr>
            <a:spLocks noGrp="1"/>
          </p:cNvSpPr>
          <p:nvPr>
            <p:ph type="pic" idx="13"/>
          </p:nvPr>
        </p:nvSpPr>
        <p:spPr>
          <a:xfrm>
            <a:off x="-2" y="3474720"/>
            <a:ext cx="12192001" cy="341376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0" name="Image"/>
          <p:cNvSpPr>
            <a:spLocks noGrp="1"/>
          </p:cNvSpPr>
          <p:nvPr>
            <p:ph type="pic" idx="14"/>
          </p:nvPr>
        </p:nvSpPr>
        <p:spPr>
          <a:xfrm>
            <a:off x="0" y="0"/>
            <a:ext cx="12192000" cy="3444241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1" name="Image"/>
          <p:cNvSpPr>
            <a:spLocks noGrp="1"/>
          </p:cNvSpPr>
          <p:nvPr>
            <p:ph type="pic" sz="quarter" idx="15"/>
          </p:nvPr>
        </p:nvSpPr>
        <p:spPr>
          <a:xfrm>
            <a:off x="4830762" y="2263299"/>
            <a:ext cx="2530476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3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ofolio_8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9" name="Image"/>
          <p:cNvSpPr>
            <a:spLocks noGrp="1"/>
          </p:cNvSpPr>
          <p:nvPr>
            <p:ph type="pic" sz="quarter" idx="13"/>
          </p:nvPr>
        </p:nvSpPr>
        <p:spPr>
          <a:xfrm>
            <a:off x="1645920" y="3855720"/>
            <a:ext cx="2530476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0" name="Image"/>
          <p:cNvSpPr>
            <a:spLocks noGrp="1"/>
          </p:cNvSpPr>
          <p:nvPr>
            <p:ph type="pic" sz="quarter" idx="14"/>
          </p:nvPr>
        </p:nvSpPr>
        <p:spPr>
          <a:xfrm>
            <a:off x="1645920" y="594677"/>
            <a:ext cx="2530476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1" name="Image"/>
          <p:cNvSpPr>
            <a:spLocks noGrp="1"/>
          </p:cNvSpPr>
          <p:nvPr>
            <p:ph type="pic" idx="15"/>
          </p:nvPr>
        </p:nvSpPr>
        <p:spPr>
          <a:xfrm>
            <a:off x="6416040" y="0"/>
            <a:ext cx="577596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42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ofolio_9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Image"/>
          <p:cNvSpPr>
            <a:spLocks noGrp="1"/>
          </p:cNvSpPr>
          <p:nvPr>
            <p:ph type="pic" idx="13"/>
          </p:nvPr>
        </p:nvSpPr>
        <p:spPr>
          <a:xfrm rot="5400000">
            <a:off x="-655322" y="655318"/>
            <a:ext cx="6858005" cy="5547364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0" name="Image"/>
          <p:cNvSpPr>
            <a:spLocks noGrp="1"/>
          </p:cNvSpPr>
          <p:nvPr>
            <p:ph type="pic" sz="quarter" idx="14"/>
          </p:nvPr>
        </p:nvSpPr>
        <p:spPr>
          <a:xfrm>
            <a:off x="4723765" y="2072957"/>
            <a:ext cx="2530476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1" name="Image"/>
          <p:cNvSpPr>
            <a:spLocks noGrp="1"/>
          </p:cNvSpPr>
          <p:nvPr>
            <p:ph type="pic" sz="quarter" idx="15"/>
          </p:nvPr>
        </p:nvSpPr>
        <p:spPr>
          <a:xfrm>
            <a:off x="7741284" y="2072957"/>
            <a:ext cx="2530476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5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ortofolio_1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9" name="Image"/>
          <p:cNvSpPr>
            <a:spLocks noGrp="1"/>
          </p:cNvSpPr>
          <p:nvPr>
            <p:ph type="pic" sz="quarter" idx="13"/>
          </p:nvPr>
        </p:nvSpPr>
        <p:spPr>
          <a:xfrm>
            <a:off x="1736725" y="1295718"/>
            <a:ext cx="2530476" cy="23618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0" name="Image"/>
          <p:cNvSpPr>
            <a:spLocks noGrp="1"/>
          </p:cNvSpPr>
          <p:nvPr>
            <p:ph type="pic" sz="quarter" idx="14"/>
          </p:nvPr>
        </p:nvSpPr>
        <p:spPr>
          <a:xfrm>
            <a:off x="4754245" y="1295718"/>
            <a:ext cx="2530477" cy="23618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1" name="Image"/>
          <p:cNvSpPr>
            <a:spLocks noGrp="1"/>
          </p:cNvSpPr>
          <p:nvPr>
            <p:ph type="pic" sz="quarter" idx="15"/>
          </p:nvPr>
        </p:nvSpPr>
        <p:spPr>
          <a:xfrm>
            <a:off x="7771765" y="1295718"/>
            <a:ext cx="2530477" cy="236188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2" name="Image"/>
          <p:cNvSpPr>
            <a:spLocks noGrp="1"/>
          </p:cNvSpPr>
          <p:nvPr>
            <p:ph type="pic" sz="quarter" idx="16"/>
          </p:nvPr>
        </p:nvSpPr>
        <p:spPr>
          <a:xfrm>
            <a:off x="1736725" y="3826033"/>
            <a:ext cx="2530476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3" name="Image"/>
          <p:cNvSpPr>
            <a:spLocks noGrp="1"/>
          </p:cNvSpPr>
          <p:nvPr>
            <p:ph type="pic" sz="quarter" idx="17"/>
          </p:nvPr>
        </p:nvSpPr>
        <p:spPr>
          <a:xfrm>
            <a:off x="4754245" y="3826033"/>
            <a:ext cx="2530477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4" name="Image"/>
          <p:cNvSpPr>
            <a:spLocks noGrp="1"/>
          </p:cNvSpPr>
          <p:nvPr>
            <p:ph type="pic" sz="quarter" idx="18"/>
          </p:nvPr>
        </p:nvSpPr>
        <p:spPr>
          <a:xfrm>
            <a:off x="7771765" y="3826033"/>
            <a:ext cx="2530477" cy="2361883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ver_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Image"/>
          <p:cNvSpPr>
            <a:spLocks noGrp="1"/>
          </p:cNvSpPr>
          <p:nvPr>
            <p:ph type="pic" idx="13"/>
          </p:nvPr>
        </p:nvSpPr>
        <p:spPr>
          <a:xfrm>
            <a:off x="0" y="0"/>
            <a:ext cx="5638800" cy="6858000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7" name="Shape"/>
          <p:cNvSpPr/>
          <p:nvPr/>
        </p:nvSpPr>
        <p:spPr>
          <a:xfrm rot="5400000" flipV="1">
            <a:off x="4251959" y="-1082040"/>
            <a:ext cx="6858001" cy="9022081"/>
          </a:xfrm>
          <a:custGeom>
            <a:avLst/>
            <a:gdLst/>
            <a:ahLst/>
            <a:cxnLst>
              <a:cxn ang="0">
                <a:pos x="wd2" y="hd2"/>
              </a:cxn>
              <a:cxn ang="5400000">
                <a:pos x="wd2" y="hd2"/>
              </a:cxn>
              <a:cxn ang="10800000">
                <a:pos x="wd2" y="hd2"/>
              </a:cxn>
              <a:cxn ang="16200000">
                <a:pos x="wd2" y="hd2"/>
              </a:cxn>
            </a:cxnLst>
            <a:rect l="0" t="0" r="r" b="b"/>
            <a:pathLst>
              <a:path w="21600" h="21600" extrusionOk="0">
                <a:moveTo>
                  <a:pt x="0" y="4320"/>
                </a:moveTo>
                <a:lnTo>
                  <a:pt x="21600" y="0"/>
                </a:lnTo>
                <a:lnTo>
                  <a:pt x="21600" y="21600"/>
                </a:lnTo>
                <a:lnTo>
                  <a:pt x="0" y="21600"/>
                </a:lnTo>
                <a:close/>
              </a:path>
            </a:pathLst>
          </a:custGeom>
          <a:solidFill>
            <a:srgbClr val="FFFFFF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8" name="Image"/>
          <p:cNvSpPr>
            <a:spLocks noGrp="1"/>
          </p:cNvSpPr>
          <p:nvPr>
            <p:ph type="pic" idx="14"/>
          </p:nvPr>
        </p:nvSpPr>
        <p:spPr>
          <a:xfrm rot="16200000" flipH="1">
            <a:off x="4587240" y="-746758"/>
            <a:ext cx="6858001" cy="8351522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189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5892800" y="6172200"/>
            <a:ext cx="2844800" cy="368301"/>
          </a:xfrm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‹N›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609600" y="92074"/>
            <a:ext cx="10972800" cy="1508126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609600" y="1600200"/>
            <a:ext cx="10972800" cy="5257800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89818" y="6404292"/>
            <a:ext cx="263983" cy="269241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‹N›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52" r:id="rId1"/>
    <p:sldLayoutId id="2147483654" r:id="rId2"/>
    <p:sldLayoutId id="2147483655" r:id="rId3"/>
    <p:sldLayoutId id="2147483656" r:id="rId4"/>
    <p:sldLayoutId id="2147483660" r:id="rId5"/>
    <p:sldLayoutId id="2147483661" r:id="rId6"/>
    <p:sldLayoutId id="2147483662" r:id="rId7"/>
    <p:sldLayoutId id="2147483663" r:id="rId8"/>
    <p:sldLayoutId id="2147483665" r:id="rId9"/>
    <p:sldLayoutId id="2147483666" r:id="rId10"/>
    <p:sldLayoutId id="2147483667" r:id="rId11"/>
    <p:sldLayoutId id="2147483670" r:id="rId12"/>
    <p:sldLayoutId id="2147483672" r:id="rId13"/>
    <p:sldLayoutId id="2147483673" r:id="rId14"/>
    <p:sldLayoutId id="2147483674" r:id="rId15"/>
    <p:sldLayoutId id="2147483675" r:id="rId16"/>
    <p:sldLayoutId id="2147483676" r:id="rId17"/>
    <p:sldLayoutId id="2147483677" r:id="rId18"/>
    <p:sldLayoutId id="2147483678" r:id="rId19"/>
  </p:sldLayoutIdLst>
  <p:transition spd="med"/>
  <p:hf sldNum="0" hdr="0" ftr="0" dt="0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ln>
            <a:noFill/>
          </a:ln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9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20.jpeg"/><Relationship Id="rId4" Type="http://schemas.openxmlformats.org/officeDocument/2006/relationships/image" Target="../media/image22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6.pn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28.png"/><Relationship Id="rId5" Type="http://schemas.openxmlformats.org/officeDocument/2006/relationships/image" Target="../media/image24.jpeg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5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0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3.png"/><Relationship Id="rId5" Type="http://schemas.openxmlformats.org/officeDocument/2006/relationships/image" Target="../media/image9.jpeg"/><Relationship Id="rId4" Type="http://schemas.openxmlformats.org/officeDocument/2006/relationships/image" Target="../media/image8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16.png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5.jpg"/><Relationship Id="rId4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4" name="Line"/>
          <p:cNvSpPr/>
          <p:nvPr/>
        </p:nvSpPr>
        <p:spPr>
          <a:xfrm flipV="1">
            <a:off x="8736634" y="3370156"/>
            <a:ext cx="1839926" cy="757"/>
          </a:xfrm>
          <a:prstGeom prst="line">
            <a:avLst/>
          </a:prstGeom>
          <a:ln w="6350">
            <a:solidFill>
              <a:srgbClr val="00B0F0"/>
            </a:solidFill>
            <a:miter/>
          </a:ln>
        </p:spPr>
        <p:txBody>
          <a:bodyPr lIns="34289" rIns="3428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355" name="Line"/>
          <p:cNvSpPr/>
          <p:nvPr/>
        </p:nvSpPr>
        <p:spPr>
          <a:xfrm flipV="1">
            <a:off x="1432561" y="3370154"/>
            <a:ext cx="1889829" cy="758"/>
          </a:xfrm>
          <a:prstGeom prst="line">
            <a:avLst/>
          </a:prstGeom>
          <a:ln w="6350">
            <a:solidFill>
              <a:srgbClr val="00B0F0"/>
            </a:solidFill>
            <a:miter/>
          </a:ln>
        </p:spPr>
        <p:txBody>
          <a:bodyPr lIns="34289" rIns="34289"/>
          <a:lstStyle/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sz="1350" b="0" i="0" u="none" strike="noStrike" kern="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15" name="PoljeZBesedilom 14">
            <a:extLst>
              <a:ext uri="{FF2B5EF4-FFF2-40B4-BE49-F238E27FC236}">
                <a16:creationId xmlns:a16="http://schemas.microsoft.com/office/drawing/2014/main" xmlns="" id="{FF11D006-D024-4F8E-AF3A-15A2B1EB86BD}"/>
              </a:ext>
            </a:extLst>
          </p:cNvPr>
          <p:cNvSpPr txBox="1"/>
          <p:nvPr/>
        </p:nvSpPr>
        <p:spPr>
          <a:xfrm>
            <a:off x="3409278" y="2863500"/>
            <a:ext cx="5356066" cy="992577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marL="0" marR="0" lvl="0" indent="0" algn="ctr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b="1" i="0" u="none" strike="noStrike" kern="0" cap="none" spc="0" normalizeH="0" baseline="0" noProof="0" dirty="0">
                <a:ln>
                  <a:noFill/>
                </a:ln>
                <a:solidFill>
                  <a:srgbClr val="0097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BB-CLEAN</a:t>
            </a:r>
          </a:p>
          <a:p>
            <a:pPr marL="0" marR="0" lvl="0" indent="0" algn="l" defTabSz="91440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3000" i="0" u="none" strike="noStrike" kern="0" cap="none" spc="0" normalizeH="0" baseline="0" noProof="0" dirty="0">
                <a:ln>
                  <a:noFill/>
                </a:ln>
                <a:solidFill>
                  <a:srgbClr val="0097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BURN GREEN TO BREATHE CLEAN</a:t>
            </a:r>
            <a:endParaRPr kumimoji="0" lang="x-none" sz="3000" i="0" u="none" strike="noStrike" kern="0" cap="none" spc="0" normalizeH="0" baseline="0" noProof="0" dirty="0">
              <a:ln>
                <a:noFill/>
              </a:ln>
              <a:solidFill>
                <a:srgbClr val="0097D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pic>
        <p:nvPicPr>
          <p:cNvPr id="27" name="Slika 26">
            <a:extLst>
              <a:ext uri="{FF2B5EF4-FFF2-40B4-BE49-F238E27FC236}">
                <a16:creationId xmlns:a16="http://schemas.microsoft.com/office/drawing/2014/main" xmlns="" id="{17DD64DD-496A-4962-9CCF-3CA190862977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74163" y="581026"/>
            <a:ext cx="1943974" cy="958840"/>
          </a:xfrm>
          <a:prstGeom prst="rect">
            <a:avLst/>
          </a:prstGeom>
        </p:spPr>
      </p:pic>
      <p:pic>
        <p:nvPicPr>
          <p:cNvPr id="2" name="Immagine 1">
            <a:extLst>
              <a:ext uri="{FF2B5EF4-FFF2-40B4-BE49-F238E27FC236}">
                <a16:creationId xmlns:a16="http://schemas.microsoft.com/office/drawing/2014/main" xmlns="" id="{B821A6F5-D417-4B64-A376-AE5BD601D26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52869" y="581026"/>
            <a:ext cx="7224689" cy="2129778"/>
          </a:xfrm>
          <a:prstGeom prst="rect">
            <a:avLst/>
          </a:prstGeom>
        </p:spPr>
      </p:pic>
      <p:sp>
        <p:nvSpPr>
          <p:cNvPr id="8" name="PoljeZBesedilom 14">
            <a:extLst>
              <a:ext uri="{FF2B5EF4-FFF2-40B4-BE49-F238E27FC236}">
                <a16:creationId xmlns:a16="http://schemas.microsoft.com/office/drawing/2014/main" xmlns="" id="{FF11D006-D024-4F8E-AF3A-15A2B1EB86BD}"/>
              </a:ext>
            </a:extLst>
          </p:cNvPr>
          <p:cNvSpPr txBox="1"/>
          <p:nvPr/>
        </p:nvSpPr>
        <p:spPr>
          <a:xfrm>
            <a:off x="1258828" y="5421050"/>
            <a:ext cx="9256034" cy="179279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/>
          <a:p>
            <a:pPr lvl="0" algn="ctr">
              <a:defRPr/>
            </a:pPr>
            <a:r>
              <a:rPr lang="it-IT" sz="2800" dirty="0" smtClean="0">
                <a:solidFill>
                  <a:srgbClr val="0097DC"/>
                </a:solidFill>
              </a:rPr>
              <a:t>SPERIMENTAZIONE CON I «MICROCAPTEURS»</a:t>
            </a:r>
          </a:p>
          <a:p>
            <a:pPr lvl="0" algn="ctr">
              <a:defRPr/>
            </a:pPr>
            <a:r>
              <a:rPr kumimoji="0" lang="it-IT" sz="2400" i="0" u="none" strike="noStrike" kern="0" cap="none" spc="0" normalizeH="0" baseline="0" noProof="0" dirty="0" smtClean="0">
                <a:ln>
                  <a:noFill/>
                </a:ln>
                <a:solidFill>
                  <a:srgbClr val="0097DC"/>
                </a:solidFill>
                <a:effectLst/>
                <a:uLnTx/>
                <a:uFillTx/>
                <a:latin typeface="Calibri"/>
                <a:cs typeface="Calibri"/>
                <a:sym typeface="Calibri"/>
              </a:rPr>
              <a:t>Roberta Ferrarese</a:t>
            </a:r>
          </a:p>
          <a:p>
            <a:pPr lvl="0" algn="ctr">
              <a:defRPr/>
            </a:pPr>
            <a:r>
              <a:rPr lang="it-IT" sz="2800" i="1" dirty="0" smtClean="0">
                <a:solidFill>
                  <a:srgbClr val="0097DC"/>
                </a:solidFill>
                <a:latin typeface="Calibri"/>
                <a:cs typeface="Calibri"/>
              </a:rPr>
              <a:t>ARPA VALLE D’AOSTA</a:t>
            </a:r>
            <a:endParaRPr kumimoji="0" lang="it-IT" sz="2800" i="1" u="none" strike="noStrike" kern="0" cap="none" spc="0" normalizeH="0" baseline="0" noProof="0" dirty="0" smtClean="0">
              <a:ln>
                <a:noFill/>
              </a:ln>
              <a:solidFill>
                <a:srgbClr val="0097D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  <a:p>
            <a:pPr lvl="0" algn="ctr">
              <a:defRPr/>
            </a:pPr>
            <a:endParaRPr kumimoji="0" lang="x-none" sz="2800" i="0" u="none" strike="noStrike" kern="0" cap="none" spc="0" normalizeH="0" baseline="0" noProof="0" dirty="0">
              <a:ln>
                <a:noFill/>
              </a:ln>
              <a:solidFill>
                <a:srgbClr val="0097DC"/>
              </a:solidFill>
              <a:effectLst/>
              <a:uLnTx/>
              <a:uFillTx/>
              <a:latin typeface="Calibri"/>
              <a:cs typeface="Calibri"/>
              <a:sym typeface="Calibri"/>
            </a:endParaRP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7368A530-6E5D-4042-9922-487D57515881}"/>
              </a:ext>
            </a:extLst>
          </p:cNvPr>
          <p:cNvSpPr txBox="1"/>
          <p:nvPr/>
        </p:nvSpPr>
        <p:spPr>
          <a:xfrm>
            <a:off x="8943755" y="6581001"/>
            <a:ext cx="3604790" cy="276999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wrap="square">
            <a:spAutoFit/>
          </a:bodyPr>
          <a:lstStyle/>
          <a:p>
            <a:r>
              <a:rPr lang="it-IT" sz="1200" dirty="0">
                <a:solidFill>
                  <a:schemeClr val="accent5">
                    <a:lumMod val="50000"/>
                  </a:schemeClr>
                </a:solidFill>
              </a:rPr>
              <a:t>https://www.alpine-space.eu/projects/bb-clean</a:t>
            </a:r>
          </a:p>
        </p:txBody>
      </p:sp>
      <p:sp>
        <p:nvSpPr>
          <p:cNvPr id="3" name="CasellaDiTesto 2">
            <a:extLst>
              <a:ext uri="{FF2B5EF4-FFF2-40B4-BE49-F238E27FC236}">
                <a16:creationId xmlns:a16="http://schemas.microsoft.com/office/drawing/2014/main" xmlns="" id="{470E1F8B-07E5-4C30-B2FE-CEBFB8CAD20D}"/>
              </a:ext>
            </a:extLst>
          </p:cNvPr>
          <p:cNvSpPr txBox="1"/>
          <p:nvPr/>
        </p:nvSpPr>
        <p:spPr>
          <a:xfrm>
            <a:off x="911750" y="4042468"/>
            <a:ext cx="10324617" cy="1338826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lang="it-IT" sz="2400" b="1" i="0" dirty="0" smtClean="0">
                <a:solidFill>
                  <a:srgbClr val="42474D"/>
                </a:solidFill>
                <a:effectLst/>
                <a:latin typeface="Helvetica" panose="020B0604020202020204" pitchFamily="34" charset="0"/>
              </a:rPr>
              <a:t>Riscaldamento </a:t>
            </a:r>
            <a:r>
              <a:rPr lang="it-IT" sz="2400" b="1" i="0" dirty="0">
                <a:solidFill>
                  <a:srgbClr val="42474D"/>
                </a:solidFill>
                <a:effectLst/>
                <a:latin typeface="Helvetica" panose="020B0604020202020204" pitchFamily="34" charset="0"/>
              </a:rPr>
              <a:t>a legna tra cambiamenti climatici e qualità dell’aria: quanto ne sappiamo</a:t>
            </a:r>
            <a:r>
              <a:rPr lang="it-IT" sz="2400" b="1" i="0" dirty="0" smtClean="0">
                <a:solidFill>
                  <a:srgbClr val="42474D"/>
                </a:solidFill>
                <a:effectLst/>
                <a:latin typeface="Helvetica" panose="020B0604020202020204" pitchFamily="34" charset="0"/>
              </a:rPr>
              <a:t>?</a:t>
            </a:r>
            <a:r>
              <a:rPr lang="it-IT" sz="2400" b="0" i="0" dirty="0">
                <a:solidFill>
                  <a:srgbClr val="42474D"/>
                </a:solidFill>
                <a:effectLst/>
                <a:latin typeface="Helvetica" panose="020B0604020202020204" pitchFamily="34" charset="0"/>
              </a:rPr>
              <a:t> </a:t>
            </a:r>
            <a:endParaRPr lang="it-IT" sz="2400" b="0" i="0" dirty="0" smtClean="0">
              <a:solidFill>
                <a:srgbClr val="42474D"/>
              </a:solidFill>
              <a:effectLst/>
              <a:latin typeface="Helvetica" panose="020B0604020202020204" pitchFamily="34" charset="0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900" u="none" strike="noStrike" cap="none" spc="0" normalizeH="0" baseline="0" dirty="0" smtClean="0">
              <a:ln>
                <a:noFill/>
              </a:ln>
              <a:solidFill>
                <a:srgbClr val="42474D"/>
              </a:solidFill>
              <a:uFillTx/>
              <a:latin typeface="Helvetica" panose="020B0604020202020204" pitchFamily="34" charset="0"/>
              <a:sym typeface="Calibri"/>
            </a:endParaRPr>
          </a:p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400" i="1" u="none" strike="noStrike" cap="none" spc="0" normalizeH="0" baseline="0" dirty="0" smtClean="0">
                <a:ln>
                  <a:noFill/>
                </a:ln>
                <a:solidFill>
                  <a:srgbClr val="42474D"/>
                </a:solidFill>
                <a:uFillTx/>
                <a:latin typeface="Helvetica" panose="020B0604020202020204" pitchFamily="34" charset="0"/>
                <a:sym typeface="Calibri"/>
              </a:rPr>
              <a:t>Aosta, 15 ottobre</a:t>
            </a:r>
            <a:r>
              <a:rPr kumimoji="0" lang="it-IT" sz="2400" i="1" u="none" strike="noStrike" cap="none" spc="0" normalizeH="0" dirty="0" smtClean="0">
                <a:ln>
                  <a:noFill/>
                </a:ln>
                <a:solidFill>
                  <a:srgbClr val="42474D"/>
                </a:solidFill>
                <a:uFillTx/>
                <a:latin typeface="Helvetica" panose="020B0604020202020204" pitchFamily="34" charset="0"/>
                <a:sym typeface="Calibri"/>
              </a:rPr>
              <a:t> 2020</a:t>
            </a:r>
            <a:endParaRPr kumimoji="0" lang="it-IT" sz="2400" b="0" i="1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3537290393"/>
      </p:ext>
    </p:extLst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260824"/>
            <a:ext cx="2623561" cy="1144800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E11340B8-6851-4137-978D-9EB50BA6BBF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145" y="304334"/>
            <a:ext cx="11914822" cy="6532737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DC48840-F565-4CFF-A3A2-8FB0250A4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702602" y="3102866"/>
            <a:ext cx="2380521" cy="1877269"/>
          </a:xfrm>
          <a:prstGeom prst="rect">
            <a:avLst/>
          </a:prstGeom>
          <a:effectLst>
            <a:softEdge rad="76200"/>
          </a:effectLst>
        </p:spPr>
      </p:pic>
      <p:pic>
        <p:nvPicPr>
          <p:cNvPr id="1026" name="Picture 2" descr="Soroptimist International d'Italia">
            <a:extLst>
              <a:ext uri="{FF2B5EF4-FFF2-40B4-BE49-F238E27FC236}">
                <a16:creationId xmlns:a16="http://schemas.microsoft.com/office/drawing/2014/main" xmlns="" id="{4563E517-8784-4D41-ABCC-53C9C524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886" cy="14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3B86869D-1367-4CBF-B7AE-F66EFBBE5B38}"/>
              </a:ext>
            </a:extLst>
          </p:cNvPr>
          <p:cNvSpPr txBox="1"/>
          <p:nvPr/>
        </p:nvSpPr>
        <p:spPr>
          <a:xfrm>
            <a:off x="10100974" y="2481910"/>
            <a:ext cx="15837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Vanna 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Naretto</a:t>
            </a:r>
          </a:p>
        </p:txBody>
      </p:sp>
    </p:spTree>
    <p:extLst>
      <p:ext uri="{BB962C8B-B14F-4D97-AF65-F5344CB8AC3E}">
        <p14:creationId xmlns:p14="http://schemas.microsoft.com/office/powerpoint/2010/main" val="1849555225"/>
      </p:ext>
    </p:extLst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260824"/>
            <a:ext cx="2623561" cy="1144800"/>
          </a:xfrm>
          <a:prstGeom prst="rect">
            <a:avLst/>
          </a:prstGeom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A4F2C80C-67E1-49B1-BA41-C66E10C2D305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03239" y="51404"/>
            <a:ext cx="12023207" cy="6806596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DC48840-F565-4CFF-A3A2-8FB0250A4058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9433414" y="834397"/>
            <a:ext cx="2671166" cy="1942858"/>
          </a:xfrm>
          <a:prstGeom prst="rect">
            <a:avLst/>
          </a:prstGeom>
          <a:effectLst>
            <a:softEdge rad="1016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8485718-DBBF-4F37-A691-15008BE1A47E}"/>
              </a:ext>
            </a:extLst>
          </p:cNvPr>
          <p:cNvSpPr txBox="1"/>
          <p:nvPr/>
        </p:nvSpPr>
        <p:spPr>
          <a:xfrm>
            <a:off x="9977109" y="76158"/>
            <a:ext cx="1583776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Vanna 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Naretto</a:t>
            </a:r>
          </a:p>
        </p:txBody>
      </p:sp>
      <p:pic>
        <p:nvPicPr>
          <p:cNvPr id="7" name="Picture 2" descr="Soroptimist International d'Italia">
            <a:extLst>
              <a:ext uri="{FF2B5EF4-FFF2-40B4-BE49-F238E27FC236}">
                <a16:creationId xmlns:a16="http://schemas.microsoft.com/office/drawing/2014/main" xmlns="" id="{4563E517-8784-4D41-ABCC-53C9C524D88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1407886" cy="14078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790507967"/>
      </p:ext>
    </p:extLst>
  </p:cSld>
  <p:clrMapOvr>
    <a:masterClrMapping/>
  </p:clrMapOvr>
  <p:transition spd="med"/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109822"/>
            <a:ext cx="2623561" cy="1144800"/>
          </a:xfrm>
          <a:prstGeom prst="rect">
            <a:avLst/>
          </a:prstGeom>
        </p:spPr>
      </p:pic>
      <p:pic>
        <p:nvPicPr>
          <p:cNvPr id="5" name="Immagine 4">
            <a:extLst>
              <a:ext uri="{FF2B5EF4-FFF2-40B4-BE49-F238E27FC236}">
                <a16:creationId xmlns:a16="http://schemas.microsoft.com/office/drawing/2014/main" xmlns="" id="{638FD8F4-432A-43C3-9B0B-0AD3B62AED0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2032" y="320404"/>
            <a:ext cx="11794602" cy="6352273"/>
          </a:xfrm>
          <a:prstGeom prst="rect">
            <a:avLst/>
          </a:prstGeom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844ADD3-6966-4138-B4AE-80D9B382E16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13113" y="2264551"/>
            <a:ext cx="2597955" cy="1948466"/>
          </a:xfrm>
          <a:prstGeom prst="rect">
            <a:avLst/>
          </a:prstGeom>
          <a:effectLst>
            <a:softEdge rad="88900"/>
          </a:effectLst>
        </p:spPr>
      </p:pic>
      <p:pic>
        <p:nvPicPr>
          <p:cNvPr id="2050" name="Picture 2" descr="logo-codacons - Codacons Lombardia associazione per la difesa dei  consumatori">
            <a:extLst>
              <a:ext uri="{FF2B5EF4-FFF2-40B4-BE49-F238E27FC236}">
                <a16:creationId xmlns:a16="http://schemas.microsoft.com/office/drawing/2014/main" xmlns="" id="{B88451C0-B550-40EF-91FF-A48BCADA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0532" y="368529"/>
            <a:ext cx="2259792" cy="150378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CasellaDiTesto 3">
            <a:extLst>
              <a:ext uri="{FF2B5EF4-FFF2-40B4-BE49-F238E27FC236}">
                <a16:creationId xmlns:a16="http://schemas.microsoft.com/office/drawing/2014/main" xmlns="" id="{7167CEF5-4B71-46EA-AAD9-B9AB37473F5E}"/>
              </a:ext>
            </a:extLst>
          </p:cNvPr>
          <p:cNvSpPr txBox="1"/>
          <p:nvPr/>
        </p:nvSpPr>
        <p:spPr>
          <a:xfrm>
            <a:off x="219502" y="4070469"/>
            <a:ext cx="15162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M. Macaluso</a:t>
            </a:r>
          </a:p>
        </p:txBody>
      </p:sp>
      <p:cxnSp>
        <p:nvCxnSpPr>
          <p:cNvPr id="9" name="Connettore 2 8">
            <a:extLst>
              <a:ext uri="{FF2B5EF4-FFF2-40B4-BE49-F238E27FC236}">
                <a16:creationId xmlns:a16="http://schemas.microsoft.com/office/drawing/2014/main" xmlns="" id="{1A1D0018-9904-447C-9A0A-C482C09A991A}"/>
              </a:ext>
            </a:extLst>
          </p:cNvPr>
          <p:cNvCxnSpPr/>
          <p:nvPr/>
        </p:nvCxnSpPr>
        <p:spPr>
          <a:xfrm>
            <a:off x="2927758" y="3963649"/>
            <a:ext cx="92279" cy="952300"/>
          </a:xfrm>
          <a:prstGeom prst="straightConnector1">
            <a:avLst/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1" name="Immagine 10">
            <a:extLst>
              <a:ext uri="{FF2B5EF4-FFF2-40B4-BE49-F238E27FC236}">
                <a16:creationId xmlns:a16="http://schemas.microsoft.com/office/drawing/2014/main" xmlns="" id="{8632F39E-CB81-4D64-A49F-2B6D6CD0627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52674" y="1939089"/>
            <a:ext cx="5370897" cy="243814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DBB8C0A8-4928-4CAD-9180-2FBA58450331}"/>
              </a:ext>
            </a:extLst>
          </p:cNvPr>
          <p:cNvCxnSpPr>
            <a:cxnSpLocks/>
          </p:cNvCxnSpPr>
          <p:nvPr/>
        </p:nvCxnSpPr>
        <p:spPr>
          <a:xfrm flipV="1">
            <a:off x="3170353" y="3158160"/>
            <a:ext cx="4646075" cy="701571"/>
          </a:xfrm>
          <a:prstGeom prst="straightConnector1">
            <a:avLst/>
          </a:prstGeom>
          <a:noFill/>
          <a:ln w="12700" cap="flat">
            <a:solidFill>
              <a:srgbClr val="00206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2A729229-7EF0-4489-A361-BD65705B6838}"/>
              </a:ext>
            </a:extLst>
          </p:cNvPr>
          <p:cNvSpPr txBox="1"/>
          <p:nvPr/>
        </p:nvSpPr>
        <p:spPr>
          <a:xfrm>
            <a:off x="8499836" y="4415369"/>
            <a:ext cx="29227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002060"/>
                </a:solidFill>
                <a:effectLst/>
                <a:uFillTx/>
                <a:latin typeface="Comic Sans MS" panose="030F0702030302020204" pitchFamily="66" charset="0"/>
                <a:sym typeface="Calibri"/>
              </a:rPr>
              <a:t>Lavori in corso</a:t>
            </a:r>
          </a:p>
        </p:txBody>
      </p:sp>
    </p:spTree>
    <p:extLst>
      <p:ext uri="{BB962C8B-B14F-4D97-AF65-F5344CB8AC3E}">
        <p14:creationId xmlns:p14="http://schemas.microsoft.com/office/powerpoint/2010/main" val="645238093"/>
      </p:ext>
    </p:extLst>
  </p:cSld>
  <p:clrMapOvr>
    <a:masterClrMapping/>
  </p:clrMapOvr>
  <p:transition spd="med"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260824"/>
            <a:ext cx="2623561" cy="1144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1B43014E-98AA-4027-9CBB-C4FFB1B8405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4517" y="1078029"/>
            <a:ext cx="11970482" cy="5558492"/>
          </a:xfrm>
          <a:prstGeom prst="rect">
            <a:avLst/>
          </a:prstGeom>
        </p:spPr>
      </p:pic>
      <p:pic>
        <p:nvPicPr>
          <p:cNvPr id="2050" name="Picture 2" descr="logo-codacons - Codacons Lombardia associazione per la difesa dei  consumatori">
            <a:extLst>
              <a:ext uri="{FF2B5EF4-FFF2-40B4-BE49-F238E27FC236}">
                <a16:creationId xmlns:a16="http://schemas.microsoft.com/office/drawing/2014/main" xmlns="" id="{B88451C0-B550-40EF-91FF-A48BCADA009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67087" y="212698"/>
            <a:ext cx="2069815" cy="13773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Immagine 2">
            <a:extLst>
              <a:ext uri="{FF2B5EF4-FFF2-40B4-BE49-F238E27FC236}">
                <a16:creationId xmlns:a16="http://schemas.microsoft.com/office/drawing/2014/main" xmlns="" id="{A844ADD3-6966-4138-B4AE-80D9B382E163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200452" y="4128131"/>
            <a:ext cx="2759752" cy="2069814"/>
          </a:xfrm>
          <a:prstGeom prst="rect">
            <a:avLst/>
          </a:prstGeom>
          <a:effectLst>
            <a:softEdge rad="889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EF302391-9800-46E5-A640-2738EC2076F6}"/>
              </a:ext>
            </a:extLst>
          </p:cNvPr>
          <p:cNvSpPr txBox="1"/>
          <p:nvPr/>
        </p:nvSpPr>
        <p:spPr>
          <a:xfrm>
            <a:off x="144517" y="6129330"/>
            <a:ext cx="15162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M. Macaluso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BCD5344E-5767-40DA-811D-B081906BCC0E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72352" y="105878"/>
            <a:ext cx="4905124" cy="24374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76AC8076-FD9E-460D-A7B6-75BFDEC34F60}"/>
              </a:ext>
            </a:extLst>
          </p:cNvPr>
          <p:cNvCxnSpPr/>
          <p:nvPr/>
        </p:nvCxnSpPr>
        <p:spPr>
          <a:xfrm>
            <a:off x="952901" y="1857676"/>
            <a:ext cx="7180446" cy="3907857"/>
          </a:xfrm>
          <a:prstGeom prst="straightConnector1">
            <a:avLst/>
          </a:prstGeom>
          <a:noFill/>
          <a:ln w="12700" cap="flat">
            <a:solidFill>
              <a:srgbClr val="0066FF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3" name="Connettore 2 12">
            <a:extLst>
              <a:ext uri="{FF2B5EF4-FFF2-40B4-BE49-F238E27FC236}">
                <a16:creationId xmlns:a16="http://schemas.microsoft.com/office/drawing/2014/main" xmlns="" id="{09275CA0-8F88-4DD6-B02D-97F88A9E227F}"/>
              </a:ext>
            </a:extLst>
          </p:cNvPr>
          <p:cNvCxnSpPr>
            <a:cxnSpLocks/>
          </p:cNvCxnSpPr>
          <p:nvPr/>
        </p:nvCxnSpPr>
        <p:spPr>
          <a:xfrm flipV="1">
            <a:off x="1058779" y="636194"/>
            <a:ext cx="3484345" cy="1177228"/>
          </a:xfrm>
          <a:prstGeom prst="straightConnector1">
            <a:avLst/>
          </a:prstGeom>
          <a:noFill/>
          <a:ln w="12700" cap="flat">
            <a:solidFill>
              <a:srgbClr val="0066FF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7C27B3B8-DB52-4357-8577-E73A97041418}"/>
              </a:ext>
            </a:extLst>
          </p:cNvPr>
          <p:cNvSpPr txBox="1"/>
          <p:nvPr/>
        </p:nvSpPr>
        <p:spPr>
          <a:xfrm>
            <a:off x="8133347" y="4627124"/>
            <a:ext cx="29227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  <a:latin typeface="Comic Sans MS" panose="030F0702030302020204" pitchFamily="66" charset="0"/>
                <a:sym typeface="Calibri"/>
              </a:rPr>
              <a:t>Ufficio</a:t>
            </a:r>
          </a:p>
        </p:txBody>
      </p:sp>
    </p:spTree>
    <p:extLst>
      <p:ext uri="{BB962C8B-B14F-4D97-AF65-F5344CB8AC3E}">
        <p14:creationId xmlns:p14="http://schemas.microsoft.com/office/powerpoint/2010/main" val="242362961"/>
      </p:ext>
    </p:extLst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OUR PRESENTATION…"/>
          <p:cNvSpPr txBox="1"/>
          <p:nvPr/>
        </p:nvSpPr>
        <p:spPr>
          <a:xfrm>
            <a:off x="446751" y="1011832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Bebas Neue Bold"/>
              </a:defRPr>
            </a:lvl1pPr>
          </a:lstStyle>
          <a:p>
            <a:endParaRPr lang="it-IT" dirty="0"/>
          </a:p>
        </p:txBody>
      </p:sp>
      <p:sp>
        <p:nvSpPr>
          <p:cNvPr id="390" name="Line"/>
          <p:cNvSpPr/>
          <p:nvPr/>
        </p:nvSpPr>
        <p:spPr>
          <a:xfrm>
            <a:off x="6673398" y="1640596"/>
            <a:ext cx="7347402" cy="1"/>
          </a:xfrm>
          <a:prstGeom prst="line">
            <a:avLst/>
          </a:prstGeom>
          <a:ln w="6350">
            <a:solidFill>
              <a:srgbClr val="64A2C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260824"/>
            <a:ext cx="2623561" cy="1144800"/>
          </a:xfrm>
          <a:prstGeom prst="rect">
            <a:avLst/>
          </a:prstGeom>
        </p:spPr>
      </p:pic>
      <p:sp>
        <p:nvSpPr>
          <p:cNvPr id="5" name="CasellaDiTesto 4">
            <a:extLst>
              <a:ext uri="{FF2B5EF4-FFF2-40B4-BE49-F238E27FC236}">
                <a16:creationId xmlns:a16="http://schemas.microsoft.com/office/drawing/2014/main" xmlns="" id="{28096B56-B1A6-434B-A7EA-A15DB4EA6D45}"/>
              </a:ext>
            </a:extLst>
          </p:cNvPr>
          <p:cNvSpPr txBox="1"/>
          <p:nvPr/>
        </p:nvSpPr>
        <p:spPr>
          <a:xfrm>
            <a:off x="722929" y="2434552"/>
            <a:ext cx="11197039" cy="4031871"/>
          </a:xfrm>
          <a:prstGeom prst="rect">
            <a:avLst/>
          </a:prstGeom>
          <a:gradFill flip="none" rotWithShape="1">
            <a:gsLst>
              <a:gs pos="0">
                <a:schemeClr val="accent5">
                  <a:lumMod val="5000"/>
                  <a:lumOff val="95000"/>
                </a:schemeClr>
              </a:gs>
              <a:gs pos="74000">
                <a:schemeClr val="accent5">
                  <a:lumMod val="45000"/>
                  <a:lumOff val="55000"/>
                </a:schemeClr>
              </a:gs>
              <a:gs pos="83000">
                <a:schemeClr val="accent5">
                  <a:lumMod val="45000"/>
                  <a:lumOff val="55000"/>
                </a:schemeClr>
              </a:gs>
              <a:gs pos="100000">
                <a:schemeClr val="accent5">
                  <a:lumMod val="30000"/>
                  <a:lumOff val="70000"/>
                </a:schemeClr>
              </a:gs>
            </a:gsLst>
            <a:lin ang="5400000" scaled="1"/>
            <a:tileRect/>
          </a:gradFill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  <a:latin typeface="Arial Rounded MT Bold" panose="020F0704030504030204" pitchFamily="34" charset="0"/>
                <a:sym typeface="Calibri"/>
              </a:rPr>
              <a:t>COS’E’ LA «CITIZEN SCIENCE»?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it-IT" sz="3200" dirty="0">
              <a:solidFill>
                <a:srgbClr val="0066FF"/>
              </a:solidFill>
              <a:latin typeface="Arial Rounded MT Bold" panose="020F0704030504030204" pitchFamily="34" charset="0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  <a:latin typeface="Arial Rounded MT Bold" panose="020F0704030504030204" pitchFamily="34" charset="0"/>
                <a:sym typeface="Calibri"/>
              </a:rPr>
              <a:t>I CITTADINI PROTAGONISTI DEL MONITORAGGIO DELLA QUALITA’ DELL’ARIA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it-IT" sz="3200" dirty="0">
              <a:solidFill>
                <a:srgbClr val="0066FF"/>
              </a:solidFill>
              <a:latin typeface="Arial Rounded MT Bold" panose="020F0704030504030204" pitchFamily="34" charset="0"/>
            </a:endParaRP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  <a:latin typeface="Arial Rounded MT Bold" panose="020F0704030504030204" pitchFamily="34" charset="0"/>
                <a:sym typeface="Calibri"/>
              </a:rPr>
              <a:t>«DURANTE LA MIA GIORNATA, NON SEMPRE RESPIRO ARIA PULITA COME CREDEVO</a:t>
            </a:r>
            <a:r>
              <a:rPr kumimoji="0" lang="it-IT" sz="3200" b="0" i="0" u="none" strike="noStrike" cap="none" spc="0" normalizeH="0" baseline="0" dirty="0">
                <a:ln>
                  <a:noFill/>
                </a:ln>
                <a:solidFill>
                  <a:srgbClr val="0066FF"/>
                </a:solidFill>
                <a:effectLst/>
                <a:uFillTx/>
                <a:latin typeface="Bauhaus 93" panose="04030905020B02020C02" pitchFamily="82" charset="0"/>
                <a:sym typeface="Calibri"/>
              </a:rPr>
              <a:t>…»</a:t>
            </a:r>
          </a:p>
          <a:p>
            <a:pPr marL="457200" marR="0" indent="-45720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it-IT" sz="3200" dirty="0">
              <a:solidFill>
                <a:srgbClr val="0066FF"/>
              </a:solidFill>
              <a:latin typeface="Bauhaus 93" panose="04030905020B02020C02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90466169"/>
      </p:ext>
    </p:extLst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Immagine 2" descr="Aircasting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227" r="6151"/>
          <a:stretch/>
        </p:blipFill>
        <p:spPr>
          <a:xfrm>
            <a:off x="8265907" y="1735399"/>
            <a:ext cx="3726522" cy="4998470"/>
          </a:xfrm>
          <a:prstGeom prst="rect">
            <a:avLst/>
          </a:prstGeom>
          <a:ln>
            <a:solidFill>
              <a:schemeClr val="accent5">
                <a:lumMod val="75000"/>
              </a:schemeClr>
            </a:solidFill>
          </a:ln>
        </p:spPr>
      </p:pic>
      <p:sp>
        <p:nvSpPr>
          <p:cNvPr id="386" name="OUR PRESENTATION…"/>
          <p:cNvSpPr txBox="1"/>
          <p:nvPr/>
        </p:nvSpPr>
        <p:spPr>
          <a:xfrm>
            <a:off x="446751" y="1011832"/>
            <a:ext cx="92396" cy="46166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2400" b="1">
                <a:solidFill>
                  <a:schemeClr val="accent1">
                    <a:lumMod val="75000"/>
                  </a:schemeClr>
                </a:solidFill>
                <a:latin typeface="Bebas Neue Bold"/>
              </a:defRPr>
            </a:lvl1pPr>
          </a:lstStyle>
          <a:p>
            <a:endParaRPr lang="it-IT" dirty="0"/>
          </a:p>
        </p:txBody>
      </p:sp>
      <p:sp>
        <p:nvSpPr>
          <p:cNvPr id="390" name="Line"/>
          <p:cNvSpPr/>
          <p:nvPr/>
        </p:nvSpPr>
        <p:spPr>
          <a:xfrm>
            <a:off x="6673398" y="1640596"/>
            <a:ext cx="7347402" cy="1"/>
          </a:xfrm>
          <a:prstGeom prst="line">
            <a:avLst/>
          </a:prstGeom>
          <a:ln w="6350">
            <a:solidFill>
              <a:srgbClr val="64A2C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260824"/>
            <a:ext cx="2623561" cy="1144800"/>
          </a:xfrm>
          <a:prstGeom prst="rect">
            <a:avLst/>
          </a:prstGeom>
        </p:spPr>
      </p:pic>
      <p:sp>
        <p:nvSpPr>
          <p:cNvPr id="4" name="CasellaDiTesto 3"/>
          <p:cNvSpPr txBox="1"/>
          <p:nvPr/>
        </p:nvSpPr>
        <p:spPr>
          <a:xfrm>
            <a:off x="174036" y="54697"/>
            <a:ext cx="10173063" cy="530913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eaLnBrk="1">
              <a:defRPr sz="3000" b="1" kern="0">
                <a:solidFill>
                  <a:srgbClr val="0097DC"/>
                </a:solidFill>
                <a:uLnTx/>
                <a:latin typeface="Calibri"/>
                <a:cs typeface="Calibri"/>
              </a:defRPr>
            </a:lvl1pPr>
          </a:lstStyle>
          <a:p>
            <a:pPr algn="l"/>
            <a:r>
              <a:rPr lang="en-GB" dirty="0"/>
              <a:t>Il </a:t>
            </a:r>
            <a:r>
              <a:rPr lang="en-GB" dirty="0" err="1" smtClean="0"/>
              <a:t>sensore</a:t>
            </a:r>
            <a:endParaRPr lang="en-GB" dirty="0"/>
          </a:p>
        </p:txBody>
      </p:sp>
      <p:pic>
        <p:nvPicPr>
          <p:cNvPr id="2" name="Immagine 1" descr="UNADJUSTEDNONRAW_thumb_6640.jpg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933" r="11606" b="19729"/>
          <a:stretch/>
        </p:blipFill>
        <p:spPr>
          <a:xfrm>
            <a:off x="2848427" y="2485571"/>
            <a:ext cx="2906464" cy="3683000"/>
          </a:xfrm>
          <a:prstGeom prst="rect">
            <a:avLst/>
          </a:prstGeom>
        </p:spPr>
      </p:pic>
      <p:sp>
        <p:nvSpPr>
          <p:cNvPr id="7" name="Esplosione: 8 punte 6">
            <a:extLst>
              <a:ext uri="{FF2B5EF4-FFF2-40B4-BE49-F238E27FC236}">
                <a16:creationId xmlns:a16="http://schemas.microsoft.com/office/drawing/2014/main" xmlns="" id="{DDBB2F26-9BEC-4FE7-8D0D-C484BBFFB13F}"/>
              </a:ext>
            </a:extLst>
          </p:cNvPr>
          <p:cNvSpPr/>
          <p:nvPr/>
        </p:nvSpPr>
        <p:spPr>
          <a:xfrm>
            <a:off x="199571" y="585610"/>
            <a:ext cx="2623561" cy="2593176"/>
          </a:xfrm>
          <a:prstGeom prst="irregularSeal1">
            <a:avLst/>
          </a:prstGeom>
          <a:gradFill>
            <a:gsLst>
              <a:gs pos="0">
                <a:schemeClr val="accent1">
                  <a:lumMod val="5000"/>
                  <a:lumOff val="95000"/>
                </a:schemeClr>
              </a:gs>
              <a:gs pos="74000">
                <a:schemeClr val="accent1">
                  <a:lumMod val="45000"/>
                  <a:lumOff val="55000"/>
                </a:schemeClr>
              </a:gs>
              <a:gs pos="83000">
                <a:schemeClr val="accent1">
                  <a:lumMod val="45000"/>
                  <a:lumOff val="55000"/>
                </a:schemeClr>
              </a:gs>
              <a:gs pos="100000">
                <a:schemeClr val="accent1">
                  <a:lumMod val="30000"/>
                  <a:lumOff val="70000"/>
                </a:schemeClr>
              </a:gs>
            </a:gsLst>
            <a:lin ang="5400000" scaled="1"/>
          </a:gradFill>
          <a:ln w="12700" cap="flat">
            <a:solidFill>
              <a:schemeClr val="accent1"/>
            </a:solidFill>
            <a:prstDash val="solid"/>
            <a:miter lim="8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ctr">
            <a:spAutoFit/>
          </a:bodyPr>
          <a:lstStyle/>
          <a:p>
            <a:pPr algn="ctr"/>
            <a:r>
              <a:rPr lang="it-IT" b="1" dirty="0"/>
              <a:t>Polveri fini</a:t>
            </a:r>
          </a:p>
          <a:p>
            <a:pPr algn="ctr"/>
            <a:r>
              <a:rPr lang="it-IT" b="1" dirty="0"/>
              <a:t>PM1-PM2,5-PM10</a:t>
            </a:r>
            <a:endParaRPr kumimoji="0" lang="it-IT" sz="1800" b="0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3D464CE8-93F9-4D7B-807F-EAFE871D49C5}"/>
              </a:ext>
            </a:extLst>
          </p:cNvPr>
          <p:cNvSpPr txBox="1"/>
          <p:nvPr/>
        </p:nvSpPr>
        <p:spPr>
          <a:xfrm>
            <a:off x="64067" y="3849333"/>
            <a:ext cx="2512217" cy="2554543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La misurazione avviene attraverso la misura della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dispersione della luce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emessa da un LED da parte delle particelle presenti nell’aria aspirata.</a:t>
            </a:r>
          </a:p>
        </p:txBody>
      </p:sp>
      <p:sp>
        <p:nvSpPr>
          <p:cNvPr id="9" name="CasellaDiTesto 8">
            <a:extLst>
              <a:ext uri="{FF2B5EF4-FFF2-40B4-BE49-F238E27FC236}">
                <a16:creationId xmlns:a16="http://schemas.microsoft.com/office/drawing/2014/main" xmlns="" id="{BB111422-2E1A-421C-8097-1D03200418A3}"/>
              </a:ext>
            </a:extLst>
          </p:cNvPr>
          <p:cNvSpPr txBox="1"/>
          <p:nvPr/>
        </p:nvSpPr>
        <p:spPr>
          <a:xfrm>
            <a:off x="6027034" y="3909354"/>
            <a:ext cx="2017853" cy="2616099"/>
          </a:xfrm>
          <a:prstGeom prst="rect">
            <a:avLst/>
          </a:prstGeom>
          <a:noFill/>
          <a:ln w="12700" cap="flat">
            <a:solidFill>
              <a:schemeClr val="tx1"/>
            </a:solidFill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ctr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Via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chemeClr val="tx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Bluetooth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le </a:t>
            </a:r>
            <a:r>
              <a:rPr kumimoji="0" lang="it-IT" sz="2000" b="1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misure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sono inviate all’app </a:t>
            </a:r>
            <a:r>
              <a:rPr kumimoji="0" lang="it-IT" sz="2000" b="1" i="0" u="none" strike="noStrike" cap="none" spc="0" normalizeH="0" baseline="0" dirty="0" err="1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Aircasting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70C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 </a:t>
            </a:r>
            <a:r>
              <a:rPr kumimoji="0" lang="it-IT" sz="2000" b="1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e registrati sulla piattaforma web</a:t>
            </a:r>
          </a:p>
          <a:p>
            <a:pPr algn="ctr">
              <a:lnSpc>
                <a:spcPct val="120000"/>
              </a:lnSpc>
            </a:pPr>
            <a:r>
              <a:rPr lang="it-IT" sz="2000" i="1" dirty="0">
                <a:solidFill>
                  <a:schemeClr val="tx1"/>
                </a:solidFill>
                <a:latin typeface="Bebas Neue Bold"/>
                <a:ea typeface="Bebas Neue Bold"/>
                <a:cs typeface="Bebas Neue Bold"/>
              </a:rPr>
              <a:t>habitatmap.org</a:t>
            </a:r>
          </a:p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endParaRPr kumimoji="0" lang="it-IT" sz="2000" b="1" i="0" u="none" strike="noStrike" cap="none" spc="0" normalizeH="0" baseline="0" dirty="0">
              <a:ln>
                <a:noFill/>
              </a:ln>
              <a:solidFill>
                <a:srgbClr val="000000"/>
              </a:solidFill>
              <a:effectLst/>
              <a:uFillTx/>
              <a:latin typeface="+mj-lt"/>
              <a:ea typeface="+mj-ea"/>
              <a:cs typeface="+mj-cs"/>
              <a:sym typeface="Calibri"/>
            </a:endParaRPr>
          </a:p>
        </p:txBody>
      </p:sp>
    </p:spTree>
    <p:extLst>
      <p:ext uri="{BB962C8B-B14F-4D97-AF65-F5344CB8AC3E}">
        <p14:creationId xmlns:p14="http://schemas.microsoft.com/office/powerpoint/2010/main" val="1282490176"/>
      </p:ext>
    </p:extLst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0" name="Line"/>
          <p:cNvSpPr/>
          <p:nvPr/>
        </p:nvSpPr>
        <p:spPr>
          <a:xfrm>
            <a:off x="4572566" y="1545305"/>
            <a:ext cx="7347402" cy="1"/>
          </a:xfrm>
          <a:prstGeom prst="line">
            <a:avLst/>
          </a:prstGeom>
          <a:ln w="6350">
            <a:solidFill>
              <a:srgbClr val="64A2C6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260824"/>
            <a:ext cx="2623561" cy="1144800"/>
          </a:xfrm>
          <a:prstGeom prst="rect">
            <a:avLst/>
          </a:prstGeom>
        </p:spPr>
      </p:pic>
      <p:sp>
        <p:nvSpPr>
          <p:cNvPr id="12" name="OUR PRESENTATION…"/>
          <p:cNvSpPr txBox="1"/>
          <p:nvPr/>
        </p:nvSpPr>
        <p:spPr>
          <a:xfrm>
            <a:off x="0" y="596309"/>
            <a:ext cx="6900285" cy="1023355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  <a:extLst>
            <a:ext uri="{C572A759-6A51-4108-AA02-DFA0A04FC94B}">
              <ma14:wrappingTextBoxFlag xmlns:ma14="http://schemas.microsoft.com/office/mac/drawingml/2011/main" xmlns="" val="1"/>
            </a:ext>
          </a:extLst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34289" tIns="34289" rIns="34289" bIns="34289" numCol="1" spcCol="38100" rtlCol="0" anchor="t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 lvl="0" algn="ctr" eaLnBrk="1">
              <a:defRPr sz="3000" b="1" kern="0">
                <a:solidFill>
                  <a:srgbClr val="0097DC"/>
                </a:solidFill>
                <a:uLnTx/>
                <a:latin typeface="Calibri"/>
                <a:cs typeface="Calibri"/>
              </a:defRPr>
            </a:lvl1pPr>
          </a:lstStyle>
          <a:p>
            <a:r>
              <a:rPr lang="it-IT" sz="3200" dirty="0" smtClean="0">
                <a:solidFill>
                  <a:srgbClr val="0070C0"/>
                </a:solidFill>
                <a:latin typeface="Bebas Neue Bold"/>
              </a:rPr>
              <a:t>«Scopri </a:t>
            </a:r>
            <a:r>
              <a:rPr lang="it-IT" sz="3200" dirty="0">
                <a:solidFill>
                  <a:srgbClr val="0070C0"/>
                </a:solidFill>
                <a:latin typeface="Bebas Neue Bold"/>
              </a:rPr>
              <a:t>che Aria respiri !» </a:t>
            </a:r>
          </a:p>
          <a:p>
            <a:r>
              <a:rPr lang="it-IT" dirty="0" smtClean="0"/>
              <a:t> </a:t>
            </a:r>
            <a:endParaRPr lang="it-IT" dirty="0"/>
          </a:p>
        </p:txBody>
      </p:sp>
      <p:sp>
        <p:nvSpPr>
          <p:cNvPr id="4" name="Rettangolo 3"/>
          <p:cNvSpPr/>
          <p:nvPr/>
        </p:nvSpPr>
        <p:spPr>
          <a:xfrm>
            <a:off x="516184" y="2116283"/>
            <a:ext cx="6115077" cy="437658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Clr>
                <a:srgbClr val="996633"/>
              </a:buClr>
            </a:pPr>
            <a:r>
              <a:rPr lang="it-IT" sz="2400" b="1" dirty="0">
                <a:solidFill>
                  <a:schemeClr val="tx1"/>
                </a:solidFill>
                <a:latin typeface="Bebas Neue Bold"/>
              </a:rPr>
              <a:t>Campagna di </a:t>
            </a:r>
            <a:r>
              <a:rPr lang="it-IT" sz="2400" b="1" dirty="0">
                <a:solidFill>
                  <a:srgbClr val="0070C0"/>
                </a:solidFill>
                <a:latin typeface="Bebas Neue Bold"/>
              </a:rPr>
              <a:t>sensibilizzazione </a:t>
            </a:r>
            <a:endParaRPr lang="it-IT" sz="2400" b="1" dirty="0" smtClean="0">
              <a:solidFill>
                <a:srgbClr val="0070C0"/>
              </a:solidFill>
              <a:latin typeface="Bebas Neue Bold"/>
            </a:endParaRPr>
          </a:p>
          <a:p>
            <a:pPr algn="just">
              <a:buClr>
                <a:srgbClr val="996633"/>
              </a:buClr>
            </a:pPr>
            <a:r>
              <a:rPr lang="it-IT" sz="2400" b="1" dirty="0" smtClean="0">
                <a:solidFill>
                  <a:schemeClr val="tx1"/>
                </a:solidFill>
                <a:latin typeface="Bebas Neue Bold"/>
              </a:rPr>
              <a:t>rivolta </a:t>
            </a:r>
            <a:r>
              <a:rPr lang="it-IT" sz="2400" b="1" dirty="0">
                <a:solidFill>
                  <a:schemeClr val="tx1"/>
                </a:solidFill>
                <a:latin typeface="Bebas Neue Bold"/>
              </a:rPr>
              <a:t>alle </a:t>
            </a:r>
            <a:r>
              <a:rPr lang="it-IT" sz="2400" b="1" dirty="0" smtClean="0">
                <a:solidFill>
                  <a:schemeClr val="tx1"/>
                </a:solidFill>
                <a:latin typeface="Bebas Neue Bold"/>
              </a:rPr>
              <a:t>Associazioni </a:t>
            </a:r>
            <a:r>
              <a:rPr lang="it-IT" sz="2400" b="1" dirty="0" smtClean="0">
                <a:solidFill>
                  <a:schemeClr val="tx1"/>
                </a:solidFill>
                <a:latin typeface="Bebas Neue Bold"/>
              </a:rPr>
              <a:t>impegnate </a:t>
            </a:r>
            <a:r>
              <a:rPr lang="it-IT" sz="2400" b="1" dirty="0">
                <a:solidFill>
                  <a:schemeClr val="tx1"/>
                </a:solidFill>
                <a:latin typeface="Bebas Neue Bold"/>
              </a:rPr>
              <a:t>nella tutela e della salvaguardia dell’ambiente e della </a:t>
            </a:r>
            <a:r>
              <a:rPr lang="it-IT" sz="2400" b="1" dirty="0" smtClean="0">
                <a:solidFill>
                  <a:schemeClr val="tx1"/>
                </a:solidFill>
                <a:latin typeface="Bebas Neue Bold"/>
              </a:rPr>
              <a:t>salute </a:t>
            </a:r>
          </a:p>
          <a:p>
            <a:pPr algn="just">
              <a:buClr>
                <a:srgbClr val="996633"/>
              </a:buClr>
            </a:pPr>
            <a:r>
              <a:rPr lang="it-IT" sz="2400" b="1" dirty="0">
                <a:solidFill>
                  <a:schemeClr val="tx1"/>
                </a:solidFill>
                <a:latin typeface="Bebas Neue Bold"/>
              </a:rPr>
              <a:t>(</a:t>
            </a:r>
            <a:r>
              <a:rPr lang="it-IT" sz="2400" dirty="0" smtClean="0">
                <a:solidFill>
                  <a:schemeClr val="tx1"/>
                </a:solidFill>
                <a:latin typeface="Bebas Neue Bold"/>
              </a:rPr>
              <a:t>settembre </a:t>
            </a:r>
            <a:r>
              <a:rPr lang="it-IT" sz="2400" dirty="0">
                <a:solidFill>
                  <a:schemeClr val="tx1"/>
                </a:solidFill>
                <a:latin typeface="Bebas Neue Bold"/>
              </a:rPr>
              <a:t>2020</a:t>
            </a:r>
            <a:r>
              <a:rPr lang="it-IT" sz="2400" dirty="0" smtClean="0">
                <a:solidFill>
                  <a:schemeClr val="tx1"/>
                </a:solidFill>
                <a:latin typeface="Bebas Neue Bold"/>
              </a:rPr>
              <a:t>)</a:t>
            </a:r>
            <a:endParaRPr lang="it-IT" sz="2400" dirty="0">
              <a:solidFill>
                <a:srgbClr val="996633"/>
              </a:solidFill>
              <a:latin typeface="Bebas Neue Bold"/>
            </a:endParaRP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it-IT" sz="2400" dirty="0">
              <a:solidFill>
                <a:schemeClr val="tx1"/>
              </a:solidFill>
              <a:latin typeface="Bebas Neue Bold"/>
            </a:endParaRPr>
          </a:p>
          <a:p>
            <a:pPr algn="just">
              <a:lnSpc>
                <a:spcPct val="110000"/>
              </a:lnSpc>
            </a:pPr>
            <a:r>
              <a:rPr lang="it-IT" sz="2400" dirty="0">
                <a:solidFill>
                  <a:schemeClr val="tx1"/>
                </a:solidFill>
                <a:latin typeface="Bebas Neue Bold"/>
              </a:rPr>
              <a:t>Utilizzo di </a:t>
            </a:r>
            <a:r>
              <a:rPr lang="it-IT" sz="2400" b="1" dirty="0" err="1">
                <a:solidFill>
                  <a:schemeClr val="tx1"/>
                </a:solidFill>
                <a:latin typeface="Bebas Neue Bold"/>
              </a:rPr>
              <a:t>microsensori</a:t>
            </a:r>
            <a:r>
              <a:rPr lang="it-IT" sz="2400" b="1" dirty="0">
                <a:solidFill>
                  <a:schemeClr val="tx1"/>
                </a:solidFill>
                <a:latin typeface="Bebas Neue Bold"/>
              </a:rPr>
              <a:t> personali</a:t>
            </a:r>
            <a:r>
              <a:rPr lang="it-IT" sz="2400" dirty="0">
                <a:solidFill>
                  <a:schemeClr val="tx1"/>
                </a:solidFill>
                <a:latin typeface="Bebas Neue Bold"/>
              </a:rPr>
              <a:t> di polveri da parte di rappresentanti di </a:t>
            </a:r>
            <a:r>
              <a:rPr lang="it-IT" sz="2400" b="1" dirty="0" smtClean="0">
                <a:solidFill>
                  <a:schemeClr val="tx1"/>
                </a:solidFill>
                <a:latin typeface="Bebas Neue Bold"/>
              </a:rPr>
              <a:t>Legambiente</a:t>
            </a:r>
            <a:r>
              <a:rPr lang="it-IT" sz="2400" b="1" dirty="0">
                <a:solidFill>
                  <a:schemeClr val="tx1"/>
                </a:solidFill>
                <a:latin typeface="Bebas Neue Bold"/>
              </a:rPr>
              <a:t>, </a:t>
            </a:r>
            <a:r>
              <a:rPr lang="it-IT" sz="2400" b="1" dirty="0" smtClean="0">
                <a:solidFill>
                  <a:schemeClr val="tx1"/>
                </a:solidFill>
                <a:latin typeface="Bebas Neue Bold"/>
              </a:rPr>
              <a:t>Soroptimist e Codacons Valle d’Aosta</a:t>
            </a:r>
            <a:endParaRPr lang="it-IT" sz="2400" dirty="0">
              <a:solidFill>
                <a:schemeClr val="tx1"/>
              </a:solidFill>
              <a:latin typeface="Bebas Neue Bold"/>
            </a:endParaRPr>
          </a:p>
          <a:p>
            <a:pPr marL="342900" indent="-342900" algn="just">
              <a:lnSpc>
                <a:spcPct val="110000"/>
              </a:lnSpc>
              <a:buFont typeface="Wingdings" panose="05000000000000000000" pitchFamily="2" charset="2"/>
              <a:buChar char="§"/>
            </a:pPr>
            <a:endParaRPr lang="it-IT" sz="2400" dirty="0">
              <a:solidFill>
                <a:schemeClr val="tx1"/>
              </a:solidFill>
              <a:latin typeface="Bebas Neue Bold"/>
            </a:endParaRPr>
          </a:p>
        </p:txBody>
      </p:sp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91FA2B72-02FA-4FD9-9D5E-B2BBD267BA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050" name="Picture 2" descr="collage d">
            <a:extLst>
              <a:ext uri="{FF2B5EF4-FFF2-40B4-BE49-F238E27FC236}">
                <a16:creationId xmlns:a16="http://schemas.microsoft.com/office/drawing/2014/main" xmlns="" id="{ADC1A19C-7F0C-4CAC-B7B5-4A1E61A4A3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32930" y="1718442"/>
            <a:ext cx="3752850" cy="4876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0449859"/>
      </p:ext>
    </p:extLst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128620"/>
            <a:ext cx="2623561" cy="1144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3B5AD3AD-0D74-45FE-B5ED-8DE5B6CB959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0461" y="72581"/>
            <a:ext cx="11972386" cy="6665031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91FA2B72-02FA-4FD9-9D5E-B2BBD267BA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6B7140B-A56C-4F46-94B2-2AC5913D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153" y="72581"/>
            <a:ext cx="2557422" cy="14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Immagine 3">
            <a:extLst>
              <a:ext uri="{FF2B5EF4-FFF2-40B4-BE49-F238E27FC236}">
                <a16:creationId xmlns:a16="http://schemas.microsoft.com/office/drawing/2014/main" xmlns="" id="{07DA7E1D-C934-4F7E-930A-436EAC36A64D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0461" y="1708787"/>
            <a:ext cx="1758950" cy="234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6D155EA4-9609-4FC9-968C-EB86BACAD4E5}"/>
              </a:ext>
            </a:extLst>
          </p:cNvPr>
          <p:cNvSpPr txBox="1"/>
          <p:nvPr/>
        </p:nvSpPr>
        <p:spPr>
          <a:xfrm>
            <a:off x="331835" y="3581400"/>
            <a:ext cx="14668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Pietro 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Ruggeri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4349D289-52A0-471A-8905-92AACFD7E6E3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7024458" y="366729"/>
            <a:ext cx="5167542" cy="179134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FF445C9F-E327-4A98-980C-04B8E7C24806}"/>
              </a:ext>
            </a:extLst>
          </p:cNvPr>
          <p:cNvCxnSpPr/>
          <p:nvPr/>
        </p:nvCxnSpPr>
        <p:spPr>
          <a:xfrm flipV="1">
            <a:off x="4737253" y="881349"/>
            <a:ext cx="2287205" cy="517793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B060A19B-E7B2-4DE1-9D46-3EFC08F7AC3B}"/>
              </a:ext>
            </a:extLst>
          </p:cNvPr>
          <p:cNvCxnSpPr>
            <a:cxnSpLocks/>
          </p:cNvCxnSpPr>
          <p:nvPr/>
        </p:nvCxnSpPr>
        <p:spPr>
          <a:xfrm>
            <a:off x="4638100" y="1658039"/>
            <a:ext cx="0" cy="4169884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6"/>
          </a:lnRef>
          <a:fillRef idx="0">
            <a:schemeClr val="accent6"/>
          </a:fillRef>
          <a:effectRef idx="0">
            <a:schemeClr val="accent6"/>
          </a:effectRef>
          <a:fontRef idx="minor">
            <a:schemeClr val="tx1"/>
          </a:fontRef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8ED23BDC-E9C7-402F-B4D0-7D48607C41A3}"/>
              </a:ext>
            </a:extLst>
          </p:cNvPr>
          <p:cNvSpPr txBox="1"/>
          <p:nvPr/>
        </p:nvSpPr>
        <p:spPr>
          <a:xfrm>
            <a:off x="4928681" y="4784667"/>
            <a:ext cx="4693909" cy="369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chemeClr val="accent6"/>
                </a:solidFill>
                <a:effectLst/>
                <a:uFillTx/>
                <a:latin typeface="Comic Sans MS" panose="030F0702030302020204" pitchFamily="66" charset="0"/>
                <a:sym typeface="Calibri"/>
              </a:rPr>
              <a:t>Viaggio in auto con i finestrini abbassati</a:t>
            </a:r>
          </a:p>
        </p:txBody>
      </p:sp>
    </p:spTree>
    <p:extLst>
      <p:ext uri="{BB962C8B-B14F-4D97-AF65-F5344CB8AC3E}">
        <p14:creationId xmlns:p14="http://schemas.microsoft.com/office/powerpoint/2010/main" val="3275511678"/>
      </p:ext>
    </p:extLst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106586"/>
            <a:ext cx="2623561" cy="1144800"/>
          </a:xfrm>
          <a:prstGeom prst="rect">
            <a:avLst/>
          </a:prstGeom>
        </p:spPr>
      </p:pic>
      <p:pic>
        <p:nvPicPr>
          <p:cNvPr id="12" name="Immagine 11">
            <a:extLst>
              <a:ext uri="{FF2B5EF4-FFF2-40B4-BE49-F238E27FC236}">
                <a16:creationId xmlns:a16="http://schemas.microsoft.com/office/drawing/2014/main" xmlns="" id="{9069B9AA-322D-4D02-8F4B-45E3555C79E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2823" y="222464"/>
            <a:ext cx="12015730" cy="652078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91FA2B72-02FA-4FD9-9D5E-B2BBD267BA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E32A4B1-2484-46A2-975A-A21D5B97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0" y="114751"/>
            <a:ext cx="2557422" cy="14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D9384B0-8D16-403F-8C03-FC50259DA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2032" y="1748165"/>
            <a:ext cx="1758950" cy="234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" name="CasellaDiTesto 12">
            <a:extLst>
              <a:ext uri="{FF2B5EF4-FFF2-40B4-BE49-F238E27FC236}">
                <a16:creationId xmlns:a16="http://schemas.microsoft.com/office/drawing/2014/main" xmlns="" id="{19605D87-BD40-4281-BEA2-71311EC9F3C5}"/>
              </a:ext>
            </a:extLst>
          </p:cNvPr>
          <p:cNvSpPr txBox="1"/>
          <p:nvPr/>
        </p:nvSpPr>
        <p:spPr>
          <a:xfrm>
            <a:off x="5424440" y="4792994"/>
            <a:ext cx="4693909" cy="369330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00B0F0"/>
                </a:solidFill>
                <a:effectLst/>
                <a:uFillTx/>
                <a:latin typeface="Comic Sans MS" panose="030F0702030302020204" pitchFamily="66" charset="0"/>
                <a:sym typeface="Calibri"/>
              </a:rPr>
              <a:t>Passeggiata centro città</a:t>
            </a:r>
          </a:p>
        </p:txBody>
      </p:sp>
      <p:cxnSp>
        <p:nvCxnSpPr>
          <p:cNvPr id="16" name="Connettore 2 15">
            <a:extLst>
              <a:ext uri="{FF2B5EF4-FFF2-40B4-BE49-F238E27FC236}">
                <a16:creationId xmlns:a16="http://schemas.microsoft.com/office/drawing/2014/main" xmlns="" id="{036D35E2-D31E-41EC-8D31-83195F559597}"/>
              </a:ext>
            </a:extLst>
          </p:cNvPr>
          <p:cNvCxnSpPr/>
          <p:nvPr/>
        </p:nvCxnSpPr>
        <p:spPr>
          <a:xfrm flipH="1">
            <a:off x="5012675" y="1178805"/>
            <a:ext cx="88135" cy="4349265"/>
          </a:xfrm>
          <a:prstGeom prst="straightConnector1">
            <a:avLst/>
          </a:prstGeom>
          <a:ln w="19050">
            <a:tailEnd type="triangle"/>
          </a:ln>
        </p:spPr>
        <p:style>
          <a:lnRef idx="1">
            <a:schemeClr val="accent5"/>
          </a:lnRef>
          <a:fillRef idx="0">
            <a:schemeClr val="accent5"/>
          </a:fillRef>
          <a:effectRef idx="0">
            <a:schemeClr val="accent5"/>
          </a:effectRef>
          <a:fontRef idx="minor">
            <a:schemeClr val="tx1"/>
          </a:fontRef>
        </p:style>
      </p:cxnSp>
      <p:sp>
        <p:nvSpPr>
          <p:cNvPr id="10" name="CasellaDiTesto 9">
            <a:extLst>
              <a:ext uri="{FF2B5EF4-FFF2-40B4-BE49-F238E27FC236}">
                <a16:creationId xmlns:a16="http://schemas.microsoft.com/office/drawing/2014/main" xmlns="" id="{6D155EA4-9609-4FC9-968C-EB86BACAD4E5}"/>
              </a:ext>
            </a:extLst>
          </p:cNvPr>
          <p:cNvSpPr txBox="1"/>
          <p:nvPr/>
        </p:nvSpPr>
        <p:spPr>
          <a:xfrm>
            <a:off x="370472" y="3620037"/>
            <a:ext cx="14668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Pietro 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Ruggeri</a:t>
            </a:r>
          </a:p>
        </p:txBody>
      </p:sp>
    </p:spTree>
    <p:extLst>
      <p:ext uri="{BB962C8B-B14F-4D97-AF65-F5344CB8AC3E}">
        <p14:creationId xmlns:p14="http://schemas.microsoft.com/office/powerpoint/2010/main" val="800098494"/>
      </p:ext>
    </p:extLst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194722"/>
            <a:ext cx="2623561" cy="1144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BF14048A-6527-43FC-BC79-63A45B791F7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873" y="114751"/>
            <a:ext cx="12021076" cy="6479775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91FA2B72-02FA-4FD9-9D5E-B2BBD267BA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xmlns="" id="{BE32A4B1-2484-46A2-975A-A21D5B978C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3560" y="114751"/>
            <a:ext cx="2557422" cy="14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3D9384B0-8D16-403F-8C03-FC50259DA520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7873" y="1639058"/>
            <a:ext cx="1758950" cy="234526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7FECC5CF-404B-4DEC-A6D6-878A03220E47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215481" y="542307"/>
            <a:ext cx="5573444" cy="201878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3FA1760B-B3CB-4190-8FB0-480015530134}"/>
              </a:ext>
            </a:extLst>
          </p:cNvPr>
          <p:cNvCxnSpPr/>
          <p:nvPr/>
        </p:nvCxnSpPr>
        <p:spPr>
          <a:xfrm flipH="1" flipV="1">
            <a:off x="4924540" y="1035586"/>
            <a:ext cx="4527932" cy="672028"/>
          </a:xfrm>
          <a:prstGeom prst="straightConnector1">
            <a:avLst/>
          </a:prstGeom>
          <a:noFill/>
          <a:ln w="19050" cap="flat">
            <a:solidFill>
              <a:srgbClr val="6633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7" name="Connettore 2 16">
            <a:extLst>
              <a:ext uri="{FF2B5EF4-FFF2-40B4-BE49-F238E27FC236}">
                <a16:creationId xmlns:a16="http://schemas.microsoft.com/office/drawing/2014/main" xmlns="" id="{F8E056F8-E861-4515-AA02-23729FFB74E3}"/>
              </a:ext>
            </a:extLst>
          </p:cNvPr>
          <p:cNvCxnSpPr>
            <a:cxnSpLocks/>
          </p:cNvCxnSpPr>
          <p:nvPr/>
        </p:nvCxnSpPr>
        <p:spPr>
          <a:xfrm flipH="1">
            <a:off x="4158464" y="1860014"/>
            <a:ext cx="5446408" cy="3947769"/>
          </a:xfrm>
          <a:prstGeom prst="straightConnector1">
            <a:avLst/>
          </a:prstGeom>
          <a:noFill/>
          <a:ln w="19050" cap="flat">
            <a:solidFill>
              <a:srgbClr val="66330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5" name="CasellaDiTesto 14">
            <a:extLst>
              <a:ext uri="{FF2B5EF4-FFF2-40B4-BE49-F238E27FC236}">
                <a16:creationId xmlns:a16="http://schemas.microsoft.com/office/drawing/2014/main" xmlns="" id="{F4A1389C-A403-4EFD-8A34-7685B1C7C55A}"/>
              </a:ext>
            </a:extLst>
          </p:cNvPr>
          <p:cNvSpPr txBox="1"/>
          <p:nvPr/>
        </p:nvSpPr>
        <p:spPr>
          <a:xfrm>
            <a:off x="6497781" y="4476208"/>
            <a:ext cx="2922753" cy="646329"/>
          </a:xfrm>
          <a:prstGeom prst="rect">
            <a:avLst/>
          </a:prstGeom>
          <a:noFill/>
          <a:ln w="12700" cap="flat">
            <a:noFill/>
            <a:miter lim="400000"/>
          </a:ln>
          <a:effectLst>
            <a:glow rad="228600">
              <a:schemeClr val="accent6">
                <a:satMod val="175000"/>
                <a:alpha val="40000"/>
              </a:schemeClr>
            </a:glo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1" i="0" u="none" strike="noStrike" cap="none" spc="0" normalizeH="0" baseline="0" dirty="0">
                <a:ln>
                  <a:noFill/>
                </a:ln>
                <a:solidFill>
                  <a:srgbClr val="663300"/>
                </a:solidFill>
                <a:effectLst/>
                <a:uFillTx/>
                <a:latin typeface="Comic Sans MS" panose="030F0702030302020204" pitchFamily="66" charset="0"/>
                <a:sym typeface="Calibri"/>
              </a:rPr>
              <a:t>Passeggiata con il cane dopo la tempesta</a:t>
            </a:r>
          </a:p>
        </p:txBody>
      </p:sp>
      <p:sp>
        <p:nvSpPr>
          <p:cNvPr id="12" name="CasellaDiTesto 11">
            <a:extLst>
              <a:ext uri="{FF2B5EF4-FFF2-40B4-BE49-F238E27FC236}">
                <a16:creationId xmlns:a16="http://schemas.microsoft.com/office/drawing/2014/main" xmlns="" id="{6D155EA4-9609-4FC9-968C-EB86BACAD4E5}"/>
              </a:ext>
            </a:extLst>
          </p:cNvPr>
          <p:cNvSpPr txBox="1"/>
          <p:nvPr/>
        </p:nvSpPr>
        <p:spPr>
          <a:xfrm>
            <a:off x="331835" y="3555642"/>
            <a:ext cx="1466884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Pietro 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chemeClr val="bg1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Ruggeri</a:t>
            </a:r>
          </a:p>
        </p:txBody>
      </p:sp>
    </p:spTree>
    <p:extLst>
      <p:ext uri="{BB962C8B-B14F-4D97-AF65-F5344CB8AC3E}">
        <p14:creationId xmlns:p14="http://schemas.microsoft.com/office/powerpoint/2010/main" val="2450755904"/>
      </p:ext>
    </p:extLst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80518"/>
            <a:ext cx="2623561" cy="1144800"/>
          </a:xfrm>
          <a:prstGeom prst="rect">
            <a:avLst/>
          </a:prstGeom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706DB1E4-7006-446E-9845-85A2E2D0A69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80518"/>
            <a:ext cx="12192000" cy="655515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91FA2B72-02FA-4FD9-9D5E-B2BBD267BA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1026" name="Picture 2">
            <a:extLst>
              <a:ext uri="{FF2B5EF4-FFF2-40B4-BE49-F238E27FC236}">
                <a16:creationId xmlns:a16="http://schemas.microsoft.com/office/drawing/2014/main" xmlns="" id="{B6B7140B-A56C-4F46-94B2-2AC5913D4D1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9" y="114751"/>
            <a:ext cx="2557422" cy="14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Immagine 5">
            <a:extLst>
              <a:ext uri="{FF2B5EF4-FFF2-40B4-BE49-F238E27FC236}">
                <a16:creationId xmlns:a16="http://schemas.microsoft.com/office/drawing/2014/main" xmlns="" id="{A089003C-A15E-4EE7-AE98-F422471D7CCC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6386" y="2432458"/>
            <a:ext cx="1657753" cy="24477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" name="CasellaDiTesto 1">
            <a:extLst>
              <a:ext uri="{FF2B5EF4-FFF2-40B4-BE49-F238E27FC236}">
                <a16:creationId xmlns:a16="http://schemas.microsoft.com/office/drawing/2014/main" xmlns="" id="{8DB8B6BA-9D90-4026-8F0B-7B35A915AA85}"/>
              </a:ext>
            </a:extLst>
          </p:cNvPr>
          <p:cNvSpPr txBox="1"/>
          <p:nvPr/>
        </p:nvSpPr>
        <p:spPr>
          <a:xfrm>
            <a:off x="10521386" y="2113752"/>
            <a:ext cx="15027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Denis 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Buttol</a:t>
            </a:r>
          </a:p>
        </p:txBody>
      </p:sp>
      <p:pic>
        <p:nvPicPr>
          <p:cNvPr id="9" name="Immagine 8">
            <a:extLst>
              <a:ext uri="{FF2B5EF4-FFF2-40B4-BE49-F238E27FC236}">
                <a16:creationId xmlns:a16="http://schemas.microsoft.com/office/drawing/2014/main" xmlns="" id="{EBC3F7B6-A434-4861-836E-AA3C5382A855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761151" y="1856635"/>
            <a:ext cx="4908931" cy="223704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cxnSp>
        <p:nvCxnSpPr>
          <p:cNvPr id="11" name="Connettore 2 10">
            <a:extLst>
              <a:ext uri="{FF2B5EF4-FFF2-40B4-BE49-F238E27FC236}">
                <a16:creationId xmlns:a16="http://schemas.microsoft.com/office/drawing/2014/main" xmlns="" id="{A1FB8F13-0DBB-43CF-8B11-74749D573BDA}"/>
              </a:ext>
            </a:extLst>
          </p:cNvPr>
          <p:cNvCxnSpPr>
            <a:cxnSpLocks/>
          </p:cNvCxnSpPr>
          <p:nvPr/>
        </p:nvCxnSpPr>
        <p:spPr>
          <a:xfrm flipH="1">
            <a:off x="7670082" y="1297521"/>
            <a:ext cx="3897629" cy="1113358"/>
          </a:xfrm>
          <a:prstGeom prst="straightConnector1">
            <a:avLst/>
          </a:prstGeom>
          <a:noFill/>
          <a:ln w="31750" cap="flat">
            <a:solidFill>
              <a:srgbClr val="0070C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14" name="Connettore 2 13">
            <a:extLst>
              <a:ext uri="{FF2B5EF4-FFF2-40B4-BE49-F238E27FC236}">
                <a16:creationId xmlns:a16="http://schemas.microsoft.com/office/drawing/2014/main" xmlns="" id="{AECEA6CB-D8FD-4F74-970A-DE8CAA1C0C7B}"/>
              </a:ext>
            </a:extLst>
          </p:cNvPr>
          <p:cNvCxnSpPr>
            <a:cxnSpLocks/>
          </p:cNvCxnSpPr>
          <p:nvPr/>
        </p:nvCxnSpPr>
        <p:spPr>
          <a:xfrm flipH="1">
            <a:off x="5829783" y="1405624"/>
            <a:ext cx="5737928" cy="3474606"/>
          </a:xfrm>
          <a:prstGeom prst="straightConnector1">
            <a:avLst/>
          </a:prstGeom>
          <a:noFill/>
          <a:ln w="31750" cap="flat">
            <a:solidFill>
              <a:srgbClr val="0070C0"/>
            </a:solidFill>
            <a:prstDash val="solid"/>
            <a:miter lim="800000"/>
            <a:tailEnd type="triangle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</p:spTree>
    <p:extLst>
      <p:ext uri="{BB962C8B-B14F-4D97-AF65-F5344CB8AC3E}">
        <p14:creationId xmlns:p14="http://schemas.microsoft.com/office/powerpoint/2010/main" val="3903558879"/>
      </p:ext>
    </p:extLst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" name="Slika 19">
            <a:extLst>
              <a:ext uri="{FF2B5EF4-FFF2-40B4-BE49-F238E27FC236}">
                <a16:creationId xmlns:a16="http://schemas.microsoft.com/office/drawing/2014/main" xmlns="" id="{3709609F-1E56-4984-9632-262CC7DB4D6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296407" y="260824"/>
            <a:ext cx="2623561" cy="1144800"/>
          </a:xfrm>
          <a:prstGeom prst="rect">
            <a:avLst/>
          </a:prstGeom>
        </p:spPr>
      </p:pic>
      <p:pic>
        <p:nvPicPr>
          <p:cNvPr id="10" name="Immagine 9">
            <a:extLst>
              <a:ext uri="{FF2B5EF4-FFF2-40B4-BE49-F238E27FC236}">
                <a16:creationId xmlns:a16="http://schemas.microsoft.com/office/drawing/2014/main" xmlns="" id="{97A92603-CB67-4018-9D71-9E1D94195F7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3818" y="260824"/>
            <a:ext cx="11855943" cy="6336352"/>
          </a:xfrm>
          <a:prstGeom prst="rect">
            <a:avLst/>
          </a:prstGeom>
        </p:spPr>
      </p:pic>
      <p:sp>
        <p:nvSpPr>
          <p:cNvPr id="3" name="AutoShape 2">
            <a:extLst>
              <a:ext uri="{FF2B5EF4-FFF2-40B4-BE49-F238E27FC236}">
                <a16:creationId xmlns:a16="http://schemas.microsoft.com/office/drawing/2014/main" xmlns="" id="{91FA2B72-02FA-4FD9-9D5E-B2BBD267BA93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943600" y="3276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it-IT"/>
          </a:p>
        </p:txBody>
      </p:sp>
      <p:pic>
        <p:nvPicPr>
          <p:cNvPr id="5" name="Picture 2">
            <a:extLst>
              <a:ext uri="{FF2B5EF4-FFF2-40B4-BE49-F238E27FC236}">
                <a16:creationId xmlns:a16="http://schemas.microsoft.com/office/drawing/2014/main" xmlns="" id="{ADE94ADC-BC3F-435C-B3D9-EB23187FF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3729" y="114751"/>
            <a:ext cx="2557422" cy="143694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Immagine 6">
            <a:extLst>
              <a:ext uri="{FF2B5EF4-FFF2-40B4-BE49-F238E27FC236}">
                <a16:creationId xmlns:a16="http://schemas.microsoft.com/office/drawing/2014/main" xmlns="" id="{D4967483-F029-41E4-939C-21F2ADE170D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45093" y="675236"/>
            <a:ext cx="1815296" cy="2406248"/>
          </a:xfrm>
          <a:prstGeom prst="rect">
            <a:avLst/>
          </a:prstGeom>
          <a:effectLst>
            <a:softEdge rad="114300"/>
          </a:effectLst>
        </p:spPr>
      </p:pic>
      <p:sp>
        <p:nvSpPr>
          <p:cNvPr id="8" name="CasellaDiTesto 7">
            <a:extLst>
              <a:ext uri="{FF2B5EF4-FFF2-40B4-BE49-F238E27FC236}">
                <a16:creationId xmlns:a16="http://schemas.microsoft.com/office/drawing/2014/main" xmlns="" id="{8DB8B6BA-9D90-4026-8F0B-7B35A915AA85}"/>
              </a:ext>
            </a:extLst>
          </p:cNvPr>
          <p:cNvSpPr txBox="1"/>
          <p:nvPr/>
        </p:nvSpPr>
        <p:spPr>
          <a:xfrm>
            <a:off x="9835246" y="417535"/>
            <a:ext cx="1502753" cy="369330"/>
          </a:xfrm>
          <a:prstGeom prst="rect">
            <a:avLst/>
          </a:prstGeom>
          <a:noFill/>
          <a:ln w="12700" cap="flat">
            <a:noFill/>
            <a:miter lim="400000"/>
          </a:ln>
          <a:effectLst/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45719" tIns="45719" rIns="45719" bIns="45719" numCol="1" spcCol="38100" rtlCol="0" anchor="t">
            <a:spAutoFit/>
          </a:bodyPr>
          <a:lstStyle/>
          <a:p>
            <a:pPr marL="0" marR="0" indent="0" algn="l" defTabSz="914400" rtl="0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</a:pPr>
            <a:r>
              <a:rPr kumimoji="0" lang="it-IT" sz="1800" b="0" i="0" u="none" strike="noStrike" cap="none" spc="0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Denis </a:t>
            </a:r>
            <a:r>
              <a:rPr kumimoji="0" lang="it-IT" sz="1800" b="0" i="0" u="none" strike="noStrike" cap="none" spc="0" normalizeH="0" baseline="0" dirty="0">
                <a:ln>
                  <a:noFill/>
                </a:ln>
                <a:solidFill>
                  <a:srgbClr val="000000"/>
                </a:solidFill>
                <a:effectLst/>
                <a:uFillTx/>
                <a:latin typeface="+mj-lt"/>
                <a:ea typeface="+mj-ea"/>
                <a:cs typeface="+mj-cs"/>
                <a:sym typeface="Calibri"/>
              </a:rPr>
              <a:t>Buttol</a:t>
            </a:r>
          </a:p>
        </p:txBody>
      </p:sp>
    </p:spTree>
    <p:extLst>
      <p:ext uri="{BB962C8B-B14F-4D97-AF65-F5344CB8AC3E}">
        <p14:creationId xmlns:p14="http://schemas.microsoft.com/office/powerpoint/2010/main" val="2083555333"/>
      </p:ext>
    </p:extLst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2100"/>
      </a:accent1>
      <a:accent2>
        <a:srgbClr val="FFC000"/>
      </a:accent2>
      <a:accent3>
        <a:srgbClr val="73D300"/>
      </a:accent3>
      <a:accent4>
        <a:srgbClr val="009999"/>
      </a:accent4>
      <a:accent5>
        <a:srgbClr val="00B0F0"/>
      </a:accent5>
      <a:accent6>
        <a:srgbClr val="7030A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FF2100"/>
      </a:accent1>
      <a:accent2>
        <a:srgbClr val="FFC000"/>
      </a:accent2>
      <a:accent3>
        <a:srgbClr val="73D300"/>
      </a:accent3>
      <a:accent4>
        <a:srgbClr val="009999"/>
      </a:accent4>
      <a:accent5>
        <a:srgbClr val="00B0F0"/>
      </a:accent5>
      <a:accent6>
        <a:srgbClr val="7030A0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kument" ma:contentTypeID="0x010100DD75F9F87DD9E14BB2AB25D6C9F5A760" ma:contentTypeVersion="10" ma:contentTypeDescription="Ustvari nov dokument." ma:contentTypeScope="" ma:versionID="7336336f56ce5616463966d7e04b742c">
  <xsd:schema xmlns:xsd="http://www.w3.org/2001/XMLSchema" xmlns:xs="http://www.w3.org/2001/XMLSchema" xmlns:p="http://schemas.microsoft.com/office/2006/metadata/properties" xmlns:ns2="3c36b451-68cd-488d-a0cb-19ad04529839" xmlns:ns3="656077c3-de41-4dca-ab1f-891200a97a94" targetNamespace="http://schemas.microsoft.com/office/2006/metadata/properties" ma:root="true" ma:fieldsID="ff4f4a5cc2484060b3e39eb4f30a9c37" ns2:_="" ns3:_="">
    <xsd:import namespace="3c36b451-68cd-488d-a0cb-19ad04529839"/>
    <xsd:import namespace="656077c3-de41-4dca-ab1f-891200a97a94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2:MediaServiceDateTaken" minOccurs="0"/>
                <xsd:element ref="ns2:MediaServiceAutoTags" minOccurs="0"/>
                <xsd:element ref="ns2:MediaServiceOCR" minOccurs="0"/>
                <xsd:element ref="ns2:MediaServiceLocation" minOccurs="0"/>
                <xsd:element ref="ns3:SharedWithUsers" minOccurs="0"/>
                <xsd:element ref="ns3:SharedWithDetails" minOccurs="0"/>
                <xsd:element ref="ns2:MediaServiceEventHashCode" minOccurs="0"/>
                <xsd:element ref="ns2:MediaServiceGenerationTime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3c36b451-68cd-488d-a0cb-19ad04529839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  <xsd:element name="MediaServiceDateTaken" ma:index="10" nillable="true" ma:displayName="MediaServiceDateTaken" ma:hidden="true" ma:internalName="MediaServiceDateTaken" ma:readOnly="true">
      <xsd:simpleType>
        <xsd:restriction base="dms:Text"/>
      </xsd:simpleType>
    </xsd:element>
    <xsd:element name="MediaServiceAutoTags" ma:index="11" nillable="true" ma:displayName="MediaServiceAutoTags" ma:internalName="MediaServiceAutoTags" ma:readOnly="true">
      <xsd:simpleType>
        <xsd:restriction base="dms:Text"/>
      </xsd:simpleType>
    </xsd:element>
    <xsd:element name="MediaServiceOCR" ma:index="12" nillable="true" ma:displayName="MediaServiceOCR" ma:internalName="MediaServiceOCR" ma:readOnly="true">
      <xsd:simpleType>
        <xsd:restriction base="dms:Note">
          <xsd:maxLength value="255"/>
        </xsd:restriction>
      </xsd:simpleType>
    </xsd:element>
    <xsd:element name="MediaServiceLocation" ma:index="13" nillable="true" ma:displayName="MediaServiceLocation" ma:internalName="MediaServiceLocation" ma:readOnly="true">
      <xsd:simpleType>
        <xsd:restriction base="dms:Text"/>
      </xsd:simpleType>
    </xsd:element>
    <xsd:element name="MediaServiceEventHashCode" ma:index="16" nillable="true" ma:displayName="MediaServiceEventHashCode" ma:hidden="true" ma:internalName="MediaServiceEventHashCode" ma:readOnly="true">
      <xsd:simpleType>
        <xsd:restriction base="dms:Text"/>
      </xsd:simpleType>
    </xsd:element>
    <xsd:element name="MediaServiceGenerationTime" ma:index="17" nillable="true" ma:displayName="MediaServiceGenerationTime" ma:hidden="true" ma:internalName="MediaServiceGenerationTime" ma:readOnly="true">
      <xsd:simpleType>
        <xsd:restriction base="dms:Text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56077c3-de41-4dca-ab1f-891200a97a94" elementFormDefault="qualified">
    <xsd:import namespace="http://schemas.microsoft.com/office/2006/documentManagement/types"/>
    <xsd:import namespace="http://schemas.microsoft.com/office/infopath/2007/PartnerControls"/>
    <xsd:element name="SharedWithUsers" ma:index="14" nillable="true" ma:displayName="V skupni rabi z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5" nillable="true" ma:displayName="V skupni rabi s podrobnostmi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Vrsta vsebine"/>
        <xsd:element ref="dc:title" minOccurs="0" maxOccurs="1" ma:index="4" ma:displayName="Naslov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84AB3104-E53B-43D8-BB68-A0B41F341BA0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2685398C-AA99-411B-9B98-BD8FAAD2BB27}">
  <ds:schemaRefs>
    <ds:schemaRef ds:uri="http://purl.org/dc/terms/"/>
    <ds:schemaRef ds:uri="http://purl.org/dc/elements/1.1/"/>
    <ds:schemaRef ds:uri="http://schemas.openxmlformats.org/package/2006/metadata/core-properties"/>
    <ds:schemaRef ds:uri="http://www.w3.org/XML/1998/namespace"/>
    <ds:schemaRef ds:uri="http://schemas.microsoft.com/office/2006/documentManagement/types"/>
    <ds:schemaRef ds:uri="http://schemas.microsoft.com/office/2006/metadata/properties"/>
    <ds:schemaRef ds:uri="656077c3-de41-4dca-ab1f-891200a97a94"/>
    <ds:schemaRef ds:uri="http://schemas.microsoft.com/office/infopath/2007/PartnerControls"/>
    <ds:schemaRef ds:uri="3c36b451-68cd-488d-a0cb-19ad04529839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A0DCB927-6AC3-4C27-AB57-CA0E08839F91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3c36b451-68cd-488d-a0cb-19ad04529839"/>
    <ds:schemaRef ds:uri="656077c3-de41-4dca-ab1f-891200a97a9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otalTime>8076</TotalTime>
  <Words>191</Words>
  <Application>Microsoft Office PowerPoint</Application>
  <PresentationFormat>Widescreen</PresentationFormat>
  <Paragraphs>41</Paragraphs>
  <Slides>13</Slides>
  <Notes>1</Notes>
  <HiddenSlides>0</HiddenSlides>
  <MMClips>0</MMClips>
  <ScaleCrop>false</ScaleCrop>
  <HeadingPairs>
    <vt:vector size="6" baseType="variant">
      <vt:variant>
        <vt:lpstr>Caratteri utilizzati</vt:lpstr>
      </vt:variant>
      <vt:variant>
        <vt:i4>9</vt:i4>
      </vt:variant>
      <vt:variant>
        <vt:lpstr>Tema</vt:lpstr>
      </vt:variant>
      <vt:variant>
        <vt:i4>1</vt:i4>
      </vt:variant>
      <vt:variant>
        <vt:lpstr>Titoli diapositive</vt:lpstr>
      </vt:variant>
      <vt:variant>
        <vt:i4>13</vt:i4>
      </vt:variant>
    </vt:vector>
  </HeadingPairs>
  <TitlesOfParts>
    <vt:vector size="23" baseType="lpstr">
      <vt:lpstr>Arial</vt:lpstr>
      <vt:lpstr>Arial Rounded MT Bold</vt:lpstr>
      <vt:lpstr>Bauhaus 93</vt:lpstr>
      <vt:lpstr>Bebas Neue Bold</vt:lpstr>
      <vt:lpstr>Calibri</vt:lpstr>
      <vt:lpstr>Calibri Light</vt:lpstr>
      <vt:lpstr>Comic Sans MS</vt:lpstr>
      <vt:lpstr>Helvetica</vt:lpstr>
      <vt:lpstr>Wingdings</vt:lpstr>
      <vt:lpstr>Office Theme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  <vt:lpstr>Presentazione standard di PowerPoint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PowerPointova predstavitev</dc:title>
  <dc:creator>Nedim Trumić</dc:creator>
  <cp:lastModifiedBy>Manuela Zublena</cp:lastModifiedBy>
  <cp:revision>202</cp:revision>
  <cp:lastPrinted>2020-10-09T12:54:26Z</cp:lastPrinted>
  <dcterms:modified xsi:type="dcterms:W3CDTF">2020-10-14T10:04:17Z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0x010100DD75F9F87DD9E14BB2AB25D6C9F5A760</vt:lpwstr>
  </property>
</Properties>
</file>