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78" r:id="rId4"/>
    <p:sldId id="282" r:id="rId5"/>
    <p:sldId id="261" r:id="rId6"/>
    <p:sldId id="262" r:id="rId7"/>
    <p:sldId id="267" r:id="rId8"/>
    <p:sldId id="277" r:id="rId9"/>
    <p:sldId id="268" r:id="rId10"/>
    <p:sldId id="281" r:id="rId11"/>
    <p:sldId id="273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64" d="100"/>
          <a:sy n="64" d="100"/>
        </p:scale>
        <p:origin x="-4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D68EF-A8B8-4D3D-B1EA-E47B90CFF2A2}" type="datetimeFigureOut">
              <a:rPr lang="it-IT" smtClean="0"/>
              <a:pPr/>
              <a:t>22/08/2018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3E629-7383-4085-A406-F743271AE2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0116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336B2DA-FA7A-43C1-A1DB-7E40B1050E3B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685480" y="4343144"/>
            <a:ext cx="5475830" cy="41047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547559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6493C20-6548-42A9-BAB4-3544FBCFBAE2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5674427" y="5948791"/>
            <a:ext cx="4329092" cy="3085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6463" y="469900"/>
            <a:ext cx="3132137" cy="23479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1000993" y="2974396"/>
            <a:ext cx="7996729" cy="2810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410800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4FE1E69-E0C6-4EB7-9F32-191AA4144BF9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0113" y="469900"/>
            <a:ext cx="3125787" cy="2343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1000993" y="2974396"/>
            <a:ext cx="7996729" cy="2810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57260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E27A-3475-4783-8232-B1C69F6542DB}" type="datetimeFigureOut">
              <a:rPr lang="it-IT" smtClean="0"/>
              <a:pPr/>
              <a:t>22/08/2018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E39D-D0E4-4364-A0BA-B62610515A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E27A-3475-4783-8232-B1C69F6542DB}" type="datetimeFigureOut">
              <a:rPr lang="it-IT" smtClean="0"/>
              <a:pPr/>
              <a:t>22/08/2018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E39D-D0E4-4364-A0BA-B62610515A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E27A-3475-4783-8232-B1C69F6542DB}" type="datetimeFigureOut">
              <a:rPr lang="it-IT" smtClean="0"/>
              <a:pPr/>
              <a:t>22/08/2018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E39D-D0E4-4364-A0BA-B62610515A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 userDrawn="1"/>
        </p:nvSpPr>
        <p:spPr>
          <a:xfrm>
            <a:off x="900113" y="0"/>
            <a:ext cx="1409700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400" i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LIFE15 IPE IT 013</a:t>
            </a:r>
            <a:endParaRPr lang="it-IT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idx="10"/>
          </p:nvPr>
        </p:nvSpPr>
        <p:spPr>
          <a:xfrm>
            <a:off x="8675688" y="6530975"/>
            <a:ext cx="468312" cy="3238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/>
            </a:lvl1pPr>
          </a:lstStyle>
          <a:p>
            <a:fld id="{834CDBB5-07C5-428A-82DA-5816C50F489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E27A-3475-4783-8232-B1C69F6542DB}" type="datetimeFigureOut">
              <a:rPr lang="it-IT" smtClean="0"/>
              <a:pPr/>
              <a:t>22/08/2018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E39D-D0E4-4364-A0BA-B62610515A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E27A-3475-4783-8232-B1C69F6542DB}" type="datetimeFigureOut">
              <a:rPr lang="it-IT" smtClean="0"/>
              <a:pPr/>
              <a:t>22/08/2018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E39D-D0E4-4364-A0BA-B62610515A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E27A-3475-4783-8232-B1C69F6542DB}" type="datetimeFigureOut">
              <a:rPr lang="it-IT" smtClean="0"/>
              <a:pPr/>
              <a:t>22/08/2018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E39D-D0E4-4364-A0BA-B62610515A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E27A-3475-4783-8232-B1C69F6542DB}" type="datetimeFigureOut">
              <a:rPr lang="it-IT" smtClean="0"/>
              <a:pPr/>
              <a:t>22/08/2018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E39D-D0E4-4364-A0BA-B62610515A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E27A-3475-4783-8232-B1C69F6542DB}" type="datetimeFigureOut">
              <a:rPr lang="it-IT" smtClean="0"/>
              <a:pPr/>
              <a:t>22/08/2018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E39D-D0E4-4364-A0BA-B62610515A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E27A-3475-4783-8232-B1C69F6542DB}" type="datetimeFigureOut">
              <a:rPr lang="it-IT" smtClean="0"/>
              <a:pPr/>
              <a:t>22/08/2018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E39D-D0E4-4364-A0BA-B62610515A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E27A-3475-4783-8232-B1C69F6542DB}" type="datetimeFigureOut">
              <a:rPr lang="it-IT" smtClean="0"/>
              <a:pPr/>
              <a:t>22/08/2018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E39D-D0E4-4364-A0BA-B62610515A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E27A-3475-4783-8232-B1C69F6542DB}" type="datetimeFigureOut">
              <a:rPr lang="it-IT" smtClean="0"/>
              <a:pPr/>
              <a:t>22/08/2018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E39D-D0E4-4364-A0BA-B62610515A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E27A-3475-4783-8232-B1C69F6542DB}" type="datetimeFigureOut">
              <a:rPr lang="it-IT" smtClean="0"/>
              <a:pPr/>
              <a:t>22/08/2018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E39D-D0E4-4364-A0BA-B62610515AA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0" descr="tren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4941888"/>
            <a:ext cx="2144712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12" descr="logo-arpa-lombard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5229225"/>
            <a:ext cx="187166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14" descr="com Milan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8400" y="4797425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609600" y="1098550"/>
            <a:ext cx="7993063" cy="1944688"/>
          </a:xfrm>
          <a:prstGeom prst="roundRect">
            <a:avLst>
              <a:gd name="adj" fmla="val 16667"/>
            </a:avLst>
          </a:prstGeom>
          <a:blipFill dpi="0" rotWithShape="0">
            <a:blip r:embed="rId6" cstate="print"/>
            <a:srcRect/>
            <a:tile tx="0" ty="0" sx="100000" sy="100000" flip="none" algn="tl"/>
          </a:blipFill>
          <a:ln w="50760" cap="sq">
            <a:solidFill>
              <a:srgbClr val="33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endParaRPr lang="it-IT" altLang="it-IT" sz="3200" b="1" i="1" u="sng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algn="ctr" eaLnBrk="1" hangingPunct="1">
              <a:buSzPct val="100000"/>
              <a:defRPr/>
            </a:pPr>
            <a:r>
              <a:rPr lang="it-IT" altLang="it-IT" sz="3200" b="1" i="1" u="sng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PREPAIR </a:t>
            </a:r>
          </a:p>
          <a:p>
            <a:pPr algn="ctr" eaLnBrk="1" hangingPunct="1">
              <a:buSzPct val="100000"/>
              <a:defRPr/>
            </a:pPr>
            <a:r>
              <a:rPr lang="it-IT" altLang="it-IT" sz="3200" b="1" i="1" u="sng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(Po </a:t>
            </a:r>
            <a:r>
              <a:rPr lang="it-IT" altLang="it-IT" sz="3200" b="1" i="1" u="sng" dirty="0" err="1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Regions</a:t>
            </a:r>
            <a:r>
              <a:rPr lang="it-IT" altLang="it-IT" sz="3200" b="1" i="1" u="sng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it-IT" altLang="it-IT" sz="3200" b="1" i="1" u="sng" dirty="0" err="1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Engaged</a:t>
            </a:r>
            <a:r>
              <a:rPr lang="it-IT" altLang="it-IT" sz="3200" b="1" i="1" u="sng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to </a:t>
            </a:r>
            <a:r>
              <a:rPr lang="it-IT" altLang="it-IT" sz="3200" b="1" i="1" u="sng" dirty="0" err="1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Policies</a:t>
            </a:r>
            <a:r>
              <a:rPr lang="it-IT" altLang="it-IT" sz="3200" b="1" i="1" u="sng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of AIR) </a:t>
            </a:r>
          </a:p>
          <a:p>
            <a:pPr algn="ctr" eaLnBrk="1" hangingPunct="1">
              <a:buSzPct val="100000"/>
              <a:defRPr/>
            </a:pPr>
            <a:r>
              <a:rPr lang="it-IT" altLang="it-IT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it-IT" altLang="it-IT" sz="3200" b="1" i="1" u="sng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LIFE15 IPE IT013</a:t>
            </a:r>
            <a:endParaRPr lang="it-IT" altLang="it-IT" sz="32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algn="ctr" eaLnBrk="1" hangingPunct="1">
              <a:buSzPct val="100000"/>
              <a:defRPr/>
            </a:pPr>
            <a:endParaRPr lang="it-IT" altLang="it-IT" sz="32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150" name="Text Box 2"/>
          <p:cNvSpPr txBox="1">
            <a:spLocks noChangeArrowheads="1"/>
          </p:cNvSpPr>
          <p:nvPr/>
        </p:nvSpPr>
        <p:spPr bwMode="auto">
          <a:xfrm>
            <a:off x="3656013" y="433388"/>
            <a:ext cx="5487987" cy="525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1400" b="1" i="1" dirty="0">
                <a:solidFill>
                  <a:srgbClr val="000000"/>
                </a:solidFill>
                <a:latin typeface="Calibri" pitchFamily="34" charset="0"/>
              </a:rPr>
              <a:t>General Directorate for Territorial and Environmental Care</a:t>
            </a:r>
          </a:p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1400" b="1" i="1" dirty="0">
                <a:solidFill>
                  <a:srgbClr val="000000"/>
                </a:solidFill>
                <a:latin typeface="Calibri" pitchFamily="34" charset="0"/>
              </a:rPr>
              <a:t>Department of Water, Air and Physical Agents Protection 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632700" y="5734050"/>
            <a:ext cx="14033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SzPct val="100000"/>
              <a:defRPr/>
            </a:pPr>
            <a:r>
              <a:rPr lang="it-IT" altLang="it-IT" sz="2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</a:p>
          <a:p>
            <a:pPr algn="r" eaLnBrk="1" hangingPunct="1">
              <a:buSzPct val="100000"/>
              <a:defRPr/>
            </a:pPr>
            <a:endParaRPr lang="it-IT" altLang="it-IT" sz="24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6153" name="Picture 7" descr="Arpa FV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8313" y="5949950"/>
            <a:ext cx="15843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8" descr="arpa piemon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01813" y="3925888"/>
            <a:ext cx="1727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9" descr="Arpa ValledAos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288" y="4552950"/>
            <a:ext cx="633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1" descr="arpav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52563" y="4525963"/>
            <a:ext cx="1820862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3" descr="com Bologn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89325" y="3824288"/>
            <a:ext cx="654050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5" descr="com Torin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383088" y="3811588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6" descr="piemon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8850" y="5229225"/>
            <a:ext cx="12112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17" descr="lombardi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94513" y="4448175"/>
            <a:ext cx="1476375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8" descr="Sloveni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411413" y="5589588"/>
            <a:ext cx="80327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19" descr="venet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586413" y="3892550"/>
            <a:ext cx="295275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21" descr="FLA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656013" y="5876925"/>
            <a:ext cx="10604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23" descr="FV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300788" y="5908675"/>
            <a:ext cx="2484437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5" name="Picture 24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932363" y="6092825"/>
            <a:ext cx="108743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66" name="Immagine 3"/>
          <p:cNvPicPr>
            <a:picLocks noChangeAspect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41350" y="3825875"/>
            <a:ext cx="12001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39552" y="764704"/>
            <a:ext cx="82089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altLang="it-IT" b="1" i="1" u="sng" dirty="0">
                <a:solidFill>
                  <a:srgbClr val="9900CC"/>
                </a:solidFill>
                <a:latin typeface="Calibri" panose="020F0502020204030204" pitchFamily="34" charset="0"/>
              </a:rPr>
              <a:t>ACTION </a:t>
            </a:r>
            <a:r>
              <a:rPr lang="en-US" altLang="it-IT" b="1" i="1" u="sng" dirty="0" smtClean="0">
                <a:solidFill>
                  <a:srgbClr val="9900CC"/>
                </a:solidFill>
                <a:latin typeface="Calibri" panose="020F0502020204030204" pitchFamily="34" charset="0"/>
              </a:rPr>
              <a:t>C8 </a:t>
            </a:r>
            <a:r>
              <a:rPr lang="en-US" altLang="it-IT" b="1" i="1" u="sng" dirty="0">
                <a:solidFill>
                  <a:srgbClr val="9900CC"/>
                </a:solidFill>
                <a:latin typeface="Calibri" panose="020F0502020204030204" pitchFamily="34" charset="0"/>
              </a:rPr>
              <a:t>–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Analisi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della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logistica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di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fornitura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e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consumo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di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biomassa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legnosa</a:t>
            </a:r>
            <a:endParaRPr lang="en-US" altLang="it-IT" b="1" i="1" u="sng" dirty="0">
              <a:solidFill>
                <a:srgbClr val="FF66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11560" y="2276872"/>
            <a:ext cx="7776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80975" indent="-180975"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0805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16038"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24025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Obiettivi</a:t>
            </a:r>
            <a:endParaRPr lang="en-GB" altLang="it-IT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Times New Roman" panose="02020603050405020304" pitchFamily="18" charset="0"/>
              <a:buChar char="•"/>
            </a:pPr>
            <a:r>
              <a:rPr lang="en-US" sz="1600" dirty="0" smtClean="0">
                <a:latin typeface="+mn-lt"/>
              </a:rPr>
              <a:t>Studio </a:t>
            </a:r>
            <a:r>
              <a:rPr lang="en-US" sz="1600" dirty="0" err="1" smtClean="0">
                <a:latin typeface="+mn-lt"/>
              </a:rPr>
              <a:t>relativo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ai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flussi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biomassa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legnosa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nel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territorio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del </a:t>
            </a:r>
            <a:r>
              <a:rPr lang="en-US" sz="1600" dirty="0" err="1" smtClean="0">
                <a:latin typeface="+mn-lt"/>
              </a:rPr>
              <a:t>bacino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Padano</a:t>
            </a:r>
            <a:endParaRPr lang="en-GB" altLang="it-IT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11188" y="1412776"/>
            <a:ext cx="77052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Coordinatore</a:t>
            </a:r>
            <a:r>
              <a:rPr lang="en-GB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Regione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Lombardia</a:t>
            </a:r>
            <a:r>
              <a:rPr lang="en-GB" altLang="it-IT" sz="1600" dirty="0" smtClean="0">
                <a:latin typeface="Calibri" panose="020F0502020204030204" pitchFamily="34" charset="0"/>
              </a:rPr>
              <a:t>  -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Fondazione</a:t>
            </a:r>
            <a:r>
              <a:rPr lang="en-GB" altLang="it-IT" sz="1600" dirty="0" smtClean="0"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Lombardia</a:t>
            </a:r>
            <a:r>
              <a:rPr lang="en-GB" altLang="it-IT" sz="1600" dirty="0" smtClean="0">
                <a:latin typeface="Calibri" panose="020F0502020204030204" pitchFamily="34" charset="0"/>
              </a:rPr>
              <a:t> per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l’ambiente</a:t>
            </a:r>
            <a:endParaRPr lang="en-GB" altLang="it-IT" sz="1600" dirty="0">
              <a:latin typeface="Calibri" panose="020F0502020204030204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it-IT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Area </a:t>
            </a:r>
            <a:r>
              <a:rPr lang="en-GB" altLang="it-IT" sz="1600" b="1" dirty="0" err="1" smtClean="0">
                <a:latin typeface="Calibri" panose="020F0502020204030204" pitchFamily="34" charset="0"/>
              </a:rPr>
              <a:t>di</a:t>
            </a:r>
            <a:r>
              <a:rPr lang="en-GB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implementazione</a:t>
            </a:r>
            <a:r>
              <a:rPr lang="en-GB" altLang="it-IT" sz="1600" b="1" dirty="0" smtClean="0">
                <a:latin typeface="Calibri" panose="020F0502020204030204" pitchFamily="34" charset="0"/>
              </a:rPr>
              <a:t>: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tutte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le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regioni</a:t>
            </a:r>
            <a:endParaRPr lang="it-IT" altLang="it-IT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11560" y="3284984"/>
            <a:ext cx="8352780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altLang="it-IT" b="1" i="1" u="sng" dirty="0">
                <a:solidFill>
                  <a:srgbClr val="9900CC"/>
                </a:solidFill>
                <a:latin typeface="Calibri" panose="020F0502020204030204" pitchFamily="34" charset="0"/>
              </a:rPr>
              <a:t>ACTION </a:t>
            </a:r>
            <a:r>
              <a:rPr lang="en-US" altLang="it-IT" b="1" i="1" u="sng" dirty="0" smtClean="0">
                <a:solidFill>
                  <a:srgbClr val="9900CC"/>
                </a:solidFill>
                <a:latin typeface="Calibri" panose="020F0502020204030204" pitchFamily="34" charset="0"/>
              </a:rPr>
              <a:t>D3 </a:t>
            </a:r>
            <a:r>
              <a:rPr lang="en-US" altLang="it-IT" b="1" i="1" u="sng" dirty="0">
                <a:solidFill>
                  <a:srgbClr val="9900CC"/>
                </a:solidFill>
                <a:latin typeface="Calibri" panose="020F0502020204030204" pitchFamily="34" charset="0"/>
              </a:rPr>
              <a:t>–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Indagine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sui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consumi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di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biomassa</a:t>
            </a:r>
            <a:endParaRPr lang="en-GB" altLang="it-IT" b="1" i="1" u="sng" dirty="0" smtClean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>
              <a:buClr>
                <a:srgbClr val="000000"/>
              </a:buClr>
              <a:buSzPct val="100000"/>
            </a:pPr>
            <a:endParaRPr lang="en-GB" altLang="it-IT" b="1" i="1" u="sng" dirty="0" smtClean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en-GB" altLang="it-IT" sz="1600" b="1" dirty="0" err="1" smtClean="0">
                <a:latin typeface="Calibri" panose="020F0502020204030204" pitchFamily="34" charset="0"/>
              </a:rPr>
              <a:t>Coordinatore</a:t>
            </a:r>
            <a:r>
              <a:rPr lang="en-GB" altLang="it-IT" sz="1600" b="1" dirty="0" smtClean="0">
                <a:latin typeface="Calibri" panose="020F0502020204030204" pitchFamily="34" charset="0"/>
              </a:rPr>
              <a:t>:</a:t>
            </a:r>
            <a:r>
              <a:rPr lang="en-GB" altLang="it-IT" sz="1600" dirty="0" smtClean="0">
                <a:latin typeface="Calibri" panose="020F0502020204030204" pitchFamily="34" charset="0"/>
              </a:rPr>
              <a:t> ARPA Veneto</a:t>
            </a:r>
          </a:p>
          <a:p>
            <a:pPr>
              <a:buClr>
                <a:srgbClr val="000000"/>
              </a:buClr>
              <a:buSzPct val="100000"/>
            </a:pPr>
            <a:r>
              <a:rPr lang="en-GB" altLang="it-IT" sz="1600" b="1" dirty="0" smtClean="0">
                <a:latin typeface="Calibri" panose="020F0502020204030204" pitchFamily="34" charset="0"/>
              </a:rPr>
              <a:t>Area </a:t>
            </a:r>
            <a:r>
              <a:rPr lang="en-GB" altLang="it-IT" sz="1600" b="1" dirty="0" err="1" smtClean="0">
                <a:latin typeface="Calibri" panose="020F0502020204030204" pitchFamily="34" charset="0"/>
              </a:rPr>
              <a:t>di</a:t>
            </a:r>
            <a:r>
              <a:rPr lang="en-GB" altLang="it-IT" sz="1600" b="1" dirty="0" smtClean="0">
                <a:latin typeface="Calibri" panose="020F0502020204030204" pitchFamily="34" charset="0"/>
              </a:rPr>
              <a:t> </a:t>
            </a:r>
            <a:r>
              <a:rPr lang="en-GB" altLang="it-IT" sz="1600" b="1" dirty="0" err="1" smtClean="0">
                <a:latin typeface="Calibri" panose="020F0502020204030204" pitchFamily="34" charset="0"/>
              </a:rPr>
              <a:t>implementazione</a:t>
            </a:r>
            <a:r>
              <a:rPr lang="en-GB" altLang="it-IT" sz="1600" b="1" dirty="0" smtClean="0">
                <a:latin typeface="Calibri" panose="020F0502020204030204" pitchFamily="34" charset="0"/>
              </a:rPr>
              <a:t>: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tutte</a:t>
            </a:r>
            <a:r>
              <a:rPr lang="en-GB" altLang="it-IT" sz="1600" dirty="0" smtClean="0">
                <a:latin typeface="Calibri" panose="020F0502020204030204" pitchFamily="34" charset="0"/>
              </a:rPr>
              <a:t> le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regioni</a:t>
            </a:r>
            <a:r>
              <a:rPr lang="en-GB" altLang="it-IT" sz="1600" dirty="0" smtClean="0">
                <a:latin typeface="Calibri" panose="020F0502020204030204" pitchFamily="34" charset="0"/>
              </a:rPr>
              <a:t> </a:t>
            </a:r>
            <a:endParaRPr lang="it-IT" altLang="it-IT" sz="1600" dirty="0" smtClean="0">
              <a:latin typeface="Calibri" panose="020F0502020204030204" pitchFamily="34" charset="0"/>
            </a:endParaRPr>
          </a:p>
          <a:p>
            <a:pPr>
              <a:buClr>
                <a:srgbClr val="000000"/>
              </a:buClr>
              <a:buSzPct val="100000"/>
            </a:pPr>
            <a:endParaRPr lang="en-GB" altLang="it-IT" sz="1600" b="1" i="1" u="sng" dirty="0" smtClean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en-GB" altLang="it-IT" sz="1600" dirty="0" smtClean="0">
                <a:latin typeface="Calibri" panose="020F0502020204030204" pitchFamily="34" charset="0"/>
              </a:rPr>
              <a:t>1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sondaggio</a:t>
            </a:r>
            <a:r>
              <a:rPr lang="en-GB" altLang="it-IT" sz="1600" dirty="0" smtClean="0"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tramite</a:t>
            </a:r>
            <a:r>
              <a:rPr lang="en-GB" altLang="it-IT" sz="1600" dirty="0" smtClean="0"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questionario</a:t>
            </a:r>
            <a:r>
              <a:rPr lang="en-GB" altLang="it-IT" sz="1600" dirty="0" smtClean="0"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alle</a:t>
            </a:r>
            <a:r>
              <a:rPr lang="en-GB" altLang="it-IT" sz="1600" dirty="0" smtClean="0"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famiglie</a:t>
            </a:r>
            <a:r>
              <a:rPr lang="en-GB" altLang="it-IT" sz="1600" dirty="0" smtClean="0">
                <a:latin typeface="Calibri" panose="020F0502020204030204" pitchFamily="34" charset="0"/>
              </a:rPr>
              <a:t> </a:t>
            </a:r>
          </a:p>
          <a:p>
            <a:pPr>
              <a:buClr>
                <a:srgbClr val="000000"/>
              </a:buClr>
              <a:buSzPct val="100000"/>
            </a:pPr>
            <a:r>
              <a:rPr lang="en-GB" altLang="it-IT" sz="1600" dirty="0" err="1" smtClean="0">
                <a:latin typeface="Calibri" panose="020F0502020204030204" pitchFamily="34" charset="0"/>
              </a:rPr>
              <a:t>Sondaggio</a:t>
            </a:r>
            <a:r>
              <a:rPr lang="en-GB" altLang="it-IT" sz="1600" dirty="0" smtClean="0"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misto</a:t>
            </a:r>
            <a:r>
              <a:rPr lang="en-GB" altLang="it-IT" sz="1600" dirty="0" smtClean="0">
                <a:latin typeface="Calibri" panose="020F0502020204030204" pitchFamily="34" charset="0"/>
              </a:rPr>
              <a:t> CATI/CAWI (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telefono</a:t>
            </a:r>
            <a:r>
              <a:rPr lang="en-GB" altLang="it-IT" sz="1600" dirty="0" smtClean="0">
                <a:latin typeface="Calibri" panose="020F0502020204030204" pitchFamily="34" charset="0"/>
              </a:rPr>
              <a:t> / web interview)</a:t>
            </a:r>
          </a:p>
          <a:p>
            <a:pPr>
              <a:buClr>
                <a:srgbClr val="000000"/>
              </a:buClr>
              <a:buSzPct val="100000"/>
            </a:pPr>
            <a:r>
              <a:rPr lang="en-GB" altLang="it-IT" sz="1600" dirty="0" err="1" smtClean="0">
                <a:latin typeface="Calibri" panose="020F0502020204030204" pitchFamily="34" charset="0"/>
              </a:rPr>
              <a:t>Previste</a:t>
            </a:r>
            <a:r>
              <a:rPr lang="en-GB" altLang="it-IT" sz="1600" dirty="0" smtClean="0">
                <a:latin typeface="Calibri" panose="020F0502020204030204" pitchFamily="34" charset="0"/>
              </a:rPr>
              <a:t> 30000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interviste</a:t>
            </a:r>
            <a:r>
              <a:rPr lang="en-GB" altLang="it-IT" sz="1600" dirty="0" smtClean="0"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sull’insieme</a:t>
            </a:r>
            <a:r>
              <a:rPr lang="en-GB" altLang="it-IT" sz="1600" dirty="0" smtClean="0">
                <a:latin typeface="Calibri" panose="020F0502020204030204" pitchFamily="34" charset="0"/>
              </a:rPr>
              <a:t> del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Bacino</a:t>
            </a:r>
            <a:r>
              <a:rPr lang="en-GB" altLang="it-IT" sz="1600" dirty="0" smtClean="0"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Padano</a:t>
            </a:r>
            <a:r>
              <a:rPr lang="en-GB" altLang="it-IT" sz="1600" dirty="0" smtClean="0">
                <a:latin typeface="Calibri" panose="020F0502020204030204" pitchFamily="34" charset="0"/>
              </a:rPr>
              <a:t> ( la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suddivisione</a:t>
            </a:r>
            <a:r>
              <a:rPr lang="en-GB" altLang="it-IT" sz="1600" dirty="0" smtClean="0"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delle</a:t>
            </a:r>
            <a:r>
              <a:rPr lang="en-GB" altLang="it-IT" sz="1600" dirty="0" smtClean="0"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telefonate</a:t>
            </a:r>
            <a:r>
              <a:rPr lang="en-GB" altLang="it-IT" sz="1600" dirty="0" smtClean="0">
                <a:latin typeface="Calibri" panose="020F0502020204030204" pitchFamily="34" charset="0"/>
              </a:rPr>
              <a:t> per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Regione</a:t>
            </a:r>
            <a:r>
              <a:rPr lang="en-GB" altLang="it-IT" sz="1600" dirty="0" smtClean="0"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sarà</a:t>
            </a:r>
            <a:r>
              <a:rPr lang="en-GB" altLang="it-IT" sz="1600" dirty="0" smtClean="0"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secondo</a:t>
            </a:r>
            <a:r>
              <a:rPr lang="en-GB" altLang="it-IT" sz="1600" dirty="0" smtClean="0"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criteri</a:t>
            </a:r>
            <a:r>
              <a:rPr lang="en-GB" altLang="it-IT" sz="1600" dirty="0" smtClean="0">
                <a:latin typeface="Calibri" panose="020F0502020204030204" pitchFamily="34" charset="0"/>
              </a:rPr>
              <a:t> ISTAT,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quindi</a:t>
            </a:r>
            <a:r>
              <a:rPr lang="en-GB" altLang="it-IT" sz="1600" dirty="0" smtClean="0">
                <a:latin typeface="Calibri" panose="020F0502020204030204" pitchFamily="34" charset="0"/>
              </a:rPr>
              <a:t> non solo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popolazione</a:t>
            </a:r>
            <a:r>
              <a:rPr lang="en-GB" altLang="it-IT" sz="1600" dirty="0" smtClean="0">
                <a:latin typeface="Calibri" panose="020F0502020204030204" pitchFamily="34" charset="0"/>
              </a:rPr>
              <a:t>); </a:t>
            </a:r>
          </a:p>
          <a:p>
            <a:pPr>
              <a:buClr>
                <a:srgbClr val="000000"/>
              </a:buClr>
              <a:buSzPct val="100000"/>
            </a:pPr>
            <a:r>
              <a:rPr lang="en-GB" altLang="it-IT" sz="1600" dirty="0" err="1" smtClean="0">
                <a:latin typeface="Calibri" panose="020F0502020204030204" pitchFamily="34" charset="0"/>
              </a:rPr>
              <a:t>Gara</a:t>
            </a:r>
            <a:r>
              <a:rPr lang="en-GB" altLang="it-IT" sz="1600" dirty="0" smtClean="0"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</a:rPr>
              <a:t>entro</a:t>
            </a:r>
            <a:r>
              <a:rPr lang="en-GB" altLang="it-IT" sz="1600" dirty="0" smtClean="0">
                <a:latin typeface="Calibri" panose="020F0502020204030204" pitchFamily="34" charset="0"/>
              </a:rPr>
              <a:t> 30/09/2018</a:t>
            </a:r>
            <a:endParaRPr lang="en-US" altLang="it-IT" dirty="0">
              <a:latin typeface="Calibri" panose="020F0502020204030204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0"/>
            <a:ext cx="3888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it-IT" sz="2400" b="1" i="1" u="sng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Azioni</a:t>
            </a: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Prepair </a:t>
            </a:r>
            <a:r>
              <a:rPr lang="en-US" altLang="it-IT" sz="2400" b="1" i="1" u="sng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b="1" i="1" u="sng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Biomassa</a:t>
            </a: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alt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598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39552" y="686023"/>
            <a:ext cx="7632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it-IT" b="1" i="1" u="sng" dirty="0">
                <a:solidFill>
                  <a:srgbClr val="9900CC"/>
                </a:solidFill>
                <a:latin typeface="Calibri" panose="020F0502020204030204" pitchFamily="34" charset="0"/>
              </a:rPr>
              <a:t>ACTION E3 – </a:t>
            </a:r>
            <a:r>
              <a:rPr lang="en-GB" altLang="it-IT" b="1" i="1" u="sng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Comunicazione</a:t>
            </a:r>
            <a:r>
              <a:rPr lang="en-GB" altLang="it-IT" b="1" i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sul</a:t>
            </a:r>
            <a:r>
              <a:rPr lang="en-GB" altLang="it-IT" b="1" i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corretto</a:t>
            </a:r>
            <a:r>
              <a:rPr lang="en-GB" altLang="it-IT" b="1" i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uso</a:t>
            </a:r>
            <a:r>
              <a:rPr lang="en-GB" altLang="it-IT" b="1" i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della</a:t>
            </a:r>
            <a:r>
              <a:rPr lang="en-GB" altLang="it-IT" b="1" i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biomassa</a:t>
            </a:r>
            <a:r>
              <a:rPr lang="en-GB" altLang="it-IT" b="1" i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legnosa</a:t>
            </a:r>
            <a:endParaRPr lang="en-US" altLang="it-IT" b="1" i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9552" y="2597467"/>
            <a:ext cx="7776864" cy="3495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80975" indent="-180975"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0805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16038"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24025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Obiettivi</a:t>
            </a:r>
            <a:endParaRPr lang="en-GB" altLang="it-IT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Char char="•"/>
            </a:pP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Campagna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comunicazione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rivolta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alla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popolazione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sul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corretto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uso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della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biomassa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legnosa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negli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apparecchi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domestici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e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il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loro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impatto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sulla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salute e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sull’ambiente</a:t>
            </a:r>
            <a:endParaRPr lang="en-GB" altLang="it-IT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Char char="•"/>
            </a:pPr>
            <a:endParaRPr lang="en-GB" altLang="it-IT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Prodotti</a:t>
            </a:r>
            <a:r>
              <a:rPr lang="en-GB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previsti</a:t>
            </a:r>
            <a:r>
              <a:rPr lang="en-GB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 err="1" smtClean="0">
                <a:latin typeface="Calibri" panose="020F0502020204030204" pitchFamily="34" charset="0"/>
                <a:cs typeface="Arial" charset="0"/>
              </a:rPr>
              <a:t>Indagine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Arial" charset="0"/>
              </a:rPr>
              <a:t>riguardo</a:t>
            </a:r>
            <a:r>
              <a:rPr lang="en-US" sz="1600" b="1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le </a:t>
            </a:r>
            <a:r>
              <a:rPr lang="en-US" sz="1600" dirty="0" err="1" smtClean="0">
                <a:latin typeface="Calibri" panose="020F0502020204030204" pitchFamily="34" charset="0"/>
                <a:cs typeface="Arial" charset="0"/>
              </a:rPr>
              <a:t>campagne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Arial" charset="0"/>
              </a:rPr>
              <a:t>di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Arial" charset="0"/>
              </a:rPr>
              <a:t>comunicazione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  </a:t>
            </a:r>
            <a:r>
              <a:rPr lang="en-US" sz="1600" dirty="0" err="1" smtClean="0">
                <a:latin typeface="Calibri" panose="020F0502020204030204" pitchFamily="34" charset="0"/>
                <a:cs typeface="Arial" charset="0"/>
              </a:rPr>
              <a:t>svolte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Arial" charset="0"/>
              </a:rPr>
              <a:t>nelle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Arial" charset="0"/>
              </a:rPr>
              <a:t>regioni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 del </a:t>
            </a:r>
            <a:r>
              <a:rPr lang="en-US" sz="1600" dirty="0" err="1" smtClean="0">
                <a:latin typeface="Calibri" panose="020F0502020204030204" pitchFamily="34" charset="0"/>
                <a:cs typeface="Arial" charset="0"/>
              </a:rPr>
              <a:t>Bacino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Arial" charset="0"/>
              </a:rPr>
              <a:t>Padano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    (</a:t>
            </a:r>
            <a:r>
              <a:rPr lang="en-US" sz="1600" dirty="0" err="1" smtClean="0">
                <a:latin typeface="Calibri" panose="020F0502020204030204" pitchFamily="34" charset="0"/>
                <a:cs typeface="Arial" charset="0"/>
              </a:rPr>
              <a:t>già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Arial" charset="0"/>
              </a:rPr>
              <a:t>svolta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 err="1" smtClean="0">
                <a:latin typeface="Calibri" panose="020F0502020204030204" pitchFamily="34" charset="0"/>
                <a:cs typeface="Arial" charset="0"/>
              </a:rPr>
              <a:t>Pubblicazione</a:t>
            </a:r>
            <a:r>
              <a:rPr lang="en-US" sz="1600" b="1" dirty="0" smtClean="0">
                <a:latin typeface="Calibri" panose="020F0502020204030204" pitchFamily="34" charset="0"/>
                <a:cs typeface="Arial" charset="0"/>
              </a:rPr>
              <a:t>  (</a:t>
            </a:r>
            <a:r>
              <a:rPr lang="en-US" sz="1600" b="1" dirty="0" err="1" smtClean="0">
                <a:latin typeface="Calibri" panose="020F0502020204030204" pitchFamily="34" charset="0"/>
                <a:cs typeface="Arial" charset="0"/>
              </a:rPr>
              <a:t>opuscolo</a:t>
            </a:r>
            <a:r>
              <a:rPr lang="en-US" sz="1600" b="1" dirty="0" smtClean="0">
                <a:latin typeface="Calibri" panose="020F0502020204030204" pitchFamily="34" charset="0"/>
                <a:cs typeface="Arial" charset="0"/>
              </a:rPr>
              <a:t>) </a:t>
            </a:r>
            <a:r>
              <a:rPr lang="en-US" sz="1600" dirty="0" err="1" smtClean="0">
                <a:latin typeface="Calibri" panose="020F0502020204030204" pitchFamily="34" charset="0"/>
                <a:cs typeface="Arial" charset="0"/>
              </a:rPr>
              <a:t>sulla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Arial" charset="0"/>
              </a:rPr>
              <a:t>biomassa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  (in </a:t>
            </a:r>
            <a:r>
              <a:rPr lang="en-US" sz="1600" dirty="0" err="1" smtClean="0">
                <a:latin typeface="Calibri" panose="020F0502020204030204" pitchFamily="34" charset="0"/>
                <a:cs typeface="Arial" charset="0"/>
              </a:rPr>
              <a:t>corso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Arial" charset="0"/>
              </a:rPr>
              <a:t>di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Arial" charset="0"/>
              </a:rPr>
              <a:t>redazione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 err="1" smtClean="0">
                <a:latin typeface="Calibri" panose="020F0502020204030204" pitchFamily="34" charset="0"/>
                <a:cs typeface="Arial" charset="0"/>
              </a:rPr>
              <a:t>Eventi</a:t>
            </a:r>
            <a:r>
              <a:rPr lang="en-US" sz="1600" b="1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600" b="1" dirty="0" err="1" smtClean="0">
                <a:latin typeface="Calibri" panose="020F0502020204030204" pitchFamily="34" charset="0"/>
                <a:cs typeface="Arial" charset="0"/>
              </a:rPr>
              <a:t>di</a:t>
            </a:r>
            <a:r>
              <a:rPr lang="en-US" sz="1600" b="1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600" b="1" dirty="0" err="1" smtClean="0">
                <a:latin typeface="Calibri" panose="020F0502020204030204" pitchFamily="34" charset="0"/>
                <a:cs typeface="Arial" charset="0"/>
              </a:rPr>
              <a:t>disseminazione</a:t>
            </a:r>
            <a:endParaRPr lang="en-US" sz="1600" dirty="0" smtClean="0">
              <a:latin typeface="Calibri" panose="020F0502020204030204" pitchFamily="34" charset="0"/>
              <a:cs typeface="Arial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 err="1" smtClean="0">
                <a:latin typeface="Calibri" panose="020F0502020204030204" pitchFamily="34" charset="0"/>
                <a:cs typeface="Arial" charset="0"/>
              </a:rPr>
              <a:t>Vari</a:t>
            </a:r>
            <a:r>
              <a:rPr lang="en-US" sz="1600" b="1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600" b="1" dirty="0" err="1" smtClean="0">
                <a:latin typeface="Calibri" panose="020F0502020204030204" pitchFamily="34" charset="0"/>
                <a:cs typeface="Arial" charset="0"/>
              </a:rPr>
              <a:t>prodotti</a:t>
            </a:r>
            <a:r>
              <a:rPr lang="en-US" sz="1600" b="1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600" b="1" dirty="0" err="1" smtClean="0">
                <a:latin typeface="Calibri" panose="020F0502020204030204" pitchFamily="34" charset="0"/>
                <a:cs typeface="Arial" charset="0"/>
              </a:rPr>
              <a:t>di</a:t>
            </a:r>
            <a:r>
              <a:rPr lang="en-US" sz="1600" b="1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600" b="1" dirty="0" err="1" smtClean="0">
                <a:latin typeface="Calibri" panose="020F0502020204030204" pitchFamily="34" charset="0"/>
                <a:cs typeface="Arial" charset="0"/>
              </a:rPr>
              <a:t>comunicazione</a:t>
            </a:r>
            <a:r>
              <a:rPr lang="en-US" sz="1600" b="1" dirty="0" smtClean="0">
                <a:latin typeface="Calibri" panose="020F0502020204030204" pitchFamily="34" charset="0"/>
                <a:cs typeface="Arial" charset="0"/>
              </a:rPr>
              <a:t> (rollup, poster , brochures, video)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 err="1" smtClean="0">
                <a:latin typeface="Calibri" panose="020F0502020204030204" pitchFamily="34" charset="0"/>
                <a:cs typeface="Arial" charset="0"/>
              </a:rPr>
              <a:t>Campagna</a:t>
            </a:r>
            <a:r>
              <a:rPr lang="en-US" sz="1600" b="1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600" b="1" dirty="0" err="1" smtClean="0">
                <a:latin typeface="Calibri" panose="020F0502020204030204" pitchFamily="34" charset="0"/>
                <a:cs typeface="Arial" charset="0"/>
              </a:rPr>
              <a:t>di</a:t>
            </a:r>
            <a:r>
              <a:rPr lang="en-US" sz="1600" b="1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600" b="1" dirty="0" err="1" smtClean="0">
                <a:latin typeface="Calibri" panose="020F0502020204030204" pitchFamily="34" charset="0"/>
                <a:cs typeface="Arial" charset="0"/>
              </a:rPr>
              <a:t>comunicazione</a:t>
            </a:r>
            <a:r>
              <a:rPr lang="en-US" sz="1600" b="1" dirty="0" smtClean="0">
                <a:latin typeface="Calibri" panose="020F0502020204030204" pitchFamily="34" charset="0"/>
                <a:cs typeface="Arial" charset="0"/>
              </a:rPr>
              <a:t> sui social network</a:t>
            </a:r>
            <a:endParaRPr lang="en-US" sz="1600" dirty="0" smtClean="0">
              <a:latin typeface="Calibri" panose="020F0502020204030204" pitchFamily="34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Char char="•"/>
            </a:pPr>
            <a:endParaRPr lang="en-GB" altLang="it-IT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39180" y="1373867"/>
            <a:ext cx="77052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Coordinatore</a:t>
            </a:r>
            <a:r>
              <a:rPr lang="en-GB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Regione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Lombardia</a:t>
            </a:r>
            <a:r>
              <a:rPr lang="en-GB" altLang="it-IT" sz="1600" dirty="0" smtClean="0">
                <a:latin typeface="Calibri" panose="020F0502020204030204" pitchFamily="34" charset="0"/>
              </a:rPr>
              <a:t> </a:t>
            </a:r>
            <a:endParaRPr lang="en-GB" altLang="it-IT" sz="1600" dirty="0">
              <a:latin typeface="Calibri" panose="020F0502020204030204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it-IT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Area </a:t>
            </a:r>
            <a:r>
              <a:rPr lang="en-GB" altLang="it-IT" sz="1600" b="1" dirty="0" err="1" smtClean="0">
                <a:latin typeface="Calibri" panose="020F0502020204030204" pitchFamily="34" charset="0"/>
              </a:rPr>
              <a:t>di</a:t>
            </a:r>
            <a:r>
              <a:rPr lang="en-GB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implementazione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>
                <a:solidFill>
                  <a:schemeClr val="tx1"/>
                </a:solidFill>
                <a:latin typeface="Calibri" panose="020F0502020204030204" pitchFamily="34" charset="0"/>
              </a:rPr>
              <a:t>Emilia-Romagna,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Lombardia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GB" altLang="it-IT" sz="1600" dirty="0">
                <a:solidFill>
                  <a:schemeClr val="tx1"/>
                </a:solidFill>
                <a:latin typeface="Calibri" panose="020F0502020204030204" pitchFamily="34" charset="0"/>
              </a:rPr>
              <a:t>Veneto,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Piemonte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GB" altLang="it-IT" sz="1600" dirty="0">
                <a:solidFill>
                  <a:schemeClr val="tx1"/>
                </a:solidFill>
                <a:latin typeface="Calibri" panose="020F0502020204030204" pitchFamily="34" charset="0"/>
              </a:rPr>
              <a:t>Friuli </a:t>
            </a:r>
            <a:r>
              <a:rPr lang="en-GB" altLang="it-IT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Venezia</a:t>
            </a:r>
            <a:r>
              <a:rPr lang="en-GB" altLang="it-IT" sz="1600" dirty="0">
                <a:solidFill>
                  <a:schemeClr val="tx1"/>
                </a:solidFill>
                <a:latin typeface="Calibri" panose="020F0502020204030204" pitchFamily="34" charset="0"/>
              </a:rPr>
              <a:t> Giulia, </a:t>
            </a:r>
            <a:r>
              <a:rPr lang="it-IT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Provincia di Trento</a:t>
            </a:r>
            <a:endParaRPr lang="it-IT" altLang="it-IT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3888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it-IT" sz="2400" b="1" i="1" u="sng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Azioni</a:t>
            </a: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Prepair </a:t>
            </a:r>
            <a:r>
              <a:rPr lang="en-US" altLang="it-IT" sz="2400" b="1" i="1" u="sng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b="1" i="1" u="sng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Biomassa</a:t>
            </a: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alt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59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563938" y="115888"/>
            <a:ext cx="12588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2400" b="1" i="1" u="sng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PREPAIR</a:t>
            </a:r>
          </a:p>
        </p:txBody>
      </p:sp>
      <p:sp>
        <p:nvSpPr>
          <p:cNvPr id="9220" name="Rectangle 9"/>
          <p:cNvSpPr>
            <a:spLocks noChangeArrowheads="1"/>
          </p:cNvSpPr>
          <p:nvPr/>
        </p:nvSpPr>
        <p:spPr bwMode="auto">
          <a:xfrm>
            <a:off x="1073150" y="630238"/>
            <a:ext cx="7613650" cy="107721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it-IT" sz="1600" b="1" dirty="0">
                <a:solidFill>
                  <a:schemeClr val="tx1"/>
                </a:solidFill>
                <a:latin typeface="Calibri" pitchFamily="34" charset="0"/>
              </a:rPr>
              <a:t>Life integrated project proposed under the thematic priority area of AIR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it-IT" sz="1600" b="1" dirty="0">
                <a:solidFill>
                  <a:schemeClr val="tx1"/>
                </a:solidFill>
                <a:latin typeface="Calibri" pitchFamily="34" charset="0"/>
              </a:rPr>
              <a:t>Budget: 16.805.939 € - EU </a:t>
            </a:r>
            <a:r>
              <a:rPr lang="en-US" altLang="it-IT" sz="1600" b="1" dirty="0" err="1">
                <a:solidFill>
                  <a:schemeClr val="tx1"/>
                </a:solidFill>
                <a:latin typeface="Calibri" pitchFamily="34" charset="0"/>
              </a:rPr>
              <a:t>cofinancing</a:t>
            </a:r>
            <a:r>
              <a:rPr lang="en-US" altLang="it-IT" sz="1600" b="1" dirty="0">
                <a:solidFill>
                  <a:schemeClr val="tx1"/>
                </a:solidFill>
                <a:latin typeface="Calibri" pitchFamily="34" charset="0"/>
              </a:rPr>
              <a:t>: 9.974.624 €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it-IT" sz="1600" b="1" dirty="0">
                <a:solidFill>
                  <a:schemeClr val="tx1"/>
                </a:solidFill>
                <a:latin typeface="Calibri" pitchFamily="34" charset="0"/>
              </a:rPr>
              <a:t>Beneficiary coordinator: Region </a:t>
            </a:r>
            <a:r>
              <a:rPr lang="en-US" altLang="it-IT" sz="1600" b="1" dirty="0" smtClean="0">
                <a:solidFill>
                  <a:schemeClr val="tx1"/>
                </a:solidFill>
                <a:latin typeface="Calibri" pitchFamily="34" charset="0"/>
              </a:rPr>
              <a:t>Emilia-Romagna - n</a:t>
            </a:r>
            <a:r>
              <a:rPr lang="en-US" altLang="it-IT" sz="1600" b="1" dirty="0">
                <a:solidFill>
                  <a:schemeClr val="tx1"/>
                </a:solidFill>
                <a:latin typeface="Calibri" pitchFamily="34" charset="0"/>
              </a:rPr>
              <a:t>. of partners: 18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it-IT" sz="1600" b="1" dirty="0">
                <a:solidFill>
                  <a:schemeClr val="tx1"/>
                </a:solidFill>
                <a:latin typeface="Calibri" pitchFamily="34" charset="0"/>
              </a:rPr>
              <a:t>From: 1/2/2017 to 31/01/2024  (7 years– 3 phases)</a:t>
            </a:r>
          </a:p>
        </p:txBody>
      </p:sp>
      <p:sp>
        <p:nvSpPr>
          <p:cNvPr id="9221" name="Text Box 10"/>
          <p:cNvSpPr txBox="1">
            <a:spLocks noChangeArrowheads="1"/>
          </p:cNvSpPr>
          <p:nvPr/>
        </p:nvSpPr>
        <p:spPr bwMode="auto">
          <a:xfrm>
            <a:off x="369472" y="2748796"/>
            <a:ext cx="5322887" cy="3046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it-IT" sz="1600" b="1" dirty="0">
                <a:solidFill>
                  <a:schemeClr val="tx1"/>
                </a:solidFill>
                <a:latin typeface="Calibri" pitchFamily="34" charset="0"/>
              </a:rPr>
              <a:t>Partners:</a:t>
            </a:r>
            <a:endParaRPr lang="en-US" altLang="it-IT" sz="1600" dirty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Aosta Valley</a:t>
            </a:r>
            <a:r>
              <a:rPr lang="en-US" altLang="it-IT" sz="1600" dirty="0" smtClean="0">
                <a:solidFill>
                  <a:schemeClr val="tx1"/>
                </a:solidFill>
                <a:latin typeface="Calibri" pitchFamily="34" charset="0"/>
              </a:rPr>
              <a:t>: ARPA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itchFamily="34" charset="0"/>
              </a:rPr>
              <a:t>VdA</a:t>
            </a:r>
            <a:endParaRPr lang="en-US" altLang="it-IT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en-US" alt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Piedmont</a:t>
            </a:r>
            <a:r>
              <a:rPr lang="en-US" altLang="it-IT" sz="1600" dirty="0" smtClean="0">
                <a:latin typeface="Calibri" pitchFamily="34" charset="0"/>
              </a:rPr>
              <a:t>:  Regional Administration; ARPA Piedmont; Turin Municipality </a:t>
            </a:r>
          </a:p>
          <a:p>
            <a:pPr>
              <a:buClr>
                <a:srgbClr val="000000"/>
              </a:buClr>
              <a:buSzPct val="100000"/>
            </a:pPr>
            <a:r>
              <a:rPr lang="en-US" alt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Emilia-Romagna</a:t>
            </a:r>
            <a:r>
              <a:rPr lang="en-US" altLang="it-IT" sz="1600" dirty="0" smtClean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altLang="it-IT" sz="1600" dirty="0">
                <a:latin typeface="Calibri" pitchFamily="34" charset="0"/>
              </a:rPr>
              <a:t>Regional Administration; </a:t>
            </a:r>
            <a:r>
              <a:rPr lang="en-US" altLang="it-IT" sz="1600" dirty="0" smtClean="0">
                <a:latin typeface="Calibri" pitchFamily="34" charset="0"/>
              </a:rPr>
              <a:t>ARPA ER; Bologna Municipality; ERVET</a:t>
            </a:r>
            <a:endParaRPr lang="en-US" altLang="it-IT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en-US" alt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Lombardy</a:t>
            </a:r>
            <a:r>
              <a:rPr lang="en-US" altLang="it-IT" sz="1600" dirty="0" smtClean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altLang="it-IT" sz="1600" dirty="0">
                <a:latin typeface="Calibri" pitchFamily="34" charset="0"/>
              </a:rPr>
              <a:t>Regional Administration; ARPA </a:t>
            </a:r>
            <a:r>
              <a:rPr lang="en-US" altLang="it-IT" sz="1600" dirty="0" smtClean="0">
                <a:latin typeface="Calibri" pitchFamily="34" charset="0"/>
              </a:rPr>
              <a:t>Lombardy; Milan Municipality; </a:t>
            </a:r>
            <a:r>
              <a:rPr lang="en-US" altLang="it-IT" sz="1600" dirty="0">
                <a:latin typeface="Calibri" pitchFamily="34" charset="0"/>
              </a:rPr>
              <a:t>Lombardy Foundation for the Environment (FLA</a:t>
            </a:r>
            <a:r>
              <a:rPr lang="en-US" altLang="it-IT" sz="1600" dirty="0" smtClean="0">
                <a:latin typeface="Calibri" pitchFamily="34" charset="0"/>
              </a:rPr>
              <a:t>)</a:t>
            </a:r>
            <a:endParaRPr lang="en-US" altLang="it-IT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en-US" alt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Veneto:</a:t>
            </a:r>
            <a:r>
              <a:rPr lang="en-US" altLang="it-IT" sz="16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altLang="it-IT" sz="1600" dirty="0">
                <a:latin typeface="Calibri" pitchFamily="34" charset="0"/>
              </a:rPr>
              <a:t>Regional Administration; ARPA </a:t>
            </a:r>
            <a:r>
              <a:rPr lang="en-US" altLang="it-IT" sz="1600" dirty="0" smtClean="0">
                <a:latin typeface="Calibri" pitchFamily="34" charset="0"/>
              </a:rPr>
              <a:t>Veneto</a:t>
            </a:r>
            <a:endParaRPr lang="en-US" altLang="it-IT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en-US" alt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Province of Trento</a:t>
            </a:r>
            <a:r>
              <a:rPr lang="en-US" altLang="it-IT" sz="1600" dirty="0" smtClean="0">
                <a:solidFill>
                  <a:schemeClr val="tx1"/>
                </a:solidFill>
                <a:latin typeface="Calibri" pitchFamily="34" charset="0"/>
              </a:rPr>
              <a:t>:</a:t>
            </a:r>
            <a:r>
              <a:rPr lang="en-US" altLang="it-IT" sz="1600" dirty="0">
                <a:latin typeface="Calibri" pitchFamily="34" charset="0"/>
              </a:rPr>
              <a:t> </a:t>
            </a:r>
            <a:r>
              <a:rPr lang="en-US" altLang="it-IT" sz="1600" dirty="0" smtClean="0">
                <a:latin typeface="Calibri" pitchFamily="34" charset="0"/>
              </a:rPr>
              <a:t>Province; APPA TN</a:t>
            </a:r>
            <a:endParaRPr lang="en-US" altLang="it-IT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en-US" alt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Friuli </a:t>
            </a:r>
            <a:r>
              <a:rPr lang="en-US" altLang="it-IT" sz="16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Venezia</a:t>
            </a:r>
            <a:r>
              <a:rPr lang="en-US" alt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Giulia</a:t>
            </a:r>
            <a:r>
              <a:rPr lang="en-US" altLang="it-IT" sz="1600" dirty="0" smtClean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altLang="it-IT" sz="1600" dirty="0">
                <a:latin typeface="Calibri" pitchFamily="34" charset="0"/>
              </a:rPr>
              <a:t>Regional Administration; ARPA </a:t>
            </a:r>
            <a:r>
              <a:rPr lang="en-US" altLang="it-IT" sz="1600" dirty="0" smtClean="0">
                <a:latin typeface="Calibri" pitchFamily="34" charset="0"/>
              </a:rPr>
              <a:t>Friuli</a:t>
            </a:r>
            <a:endParaRPr lang="en-US" altLang="it-IT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en-US" alt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Slovenia</a:t>
            </a:r>
            <a:r>
              <a:rPr lang="en-US" altLang="it-IT" sz="1600" dirty="0" smtClean="0">
                <a:latin typeface="Calibri" pitchFamily="34" charset="0"/>
              </a:rPr>
              <a:t>: </a:t>
            </a:r>
            <a:r>
              <a:rPr lang="en-US" altLang="it-IT" sz="1600" dirty="0">
                <a:latin typeface="Calibri" pitchFamily="34" charset="0"/>
              </a:rPr>
              <a:t>Slovenian Environment </a:t>
            </a:r>
            <a:r>
              <a:rPr lang="en-US" altLang="it-IT" sz="1600" dirty="0" smtClean="0">
                <a:latin typeface="Calibri" pitchFamily="34" charset="0"/>
              </a:rPr>
              <a:t>Agency</a:t>
            </a:r>
            <a:endParaRPr lang="en-US" altLang="it-IT" sz="16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22" name="Text Box 11"/>
          <p:cNvSpPr txBox="1">
            <a:spLocks noChangeArrowheads="1"/>
          </p:cNvSpPr>
          <p:nvPr/>
        </p:nvSpPr>
        <p:spPr bwMode="auto">
          <a:xfrm>
            <a:off x="5508625" y="2636838"/>
            <a:ext cx="2735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pic>
        <p:nvPicPr>
          <p:cNvPr id="9223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6094" y="2127251"/>
            <a:ext cx="3202819" cy="245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1331640" y="602128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mtClean="0"/>
              <a:t>www.</a:t>
            </a:r>
            <a:endParaRPr lang="it-IT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79512" y="332656"/>
            <a:ext cx="7704856" cy="1600438"/>
          </a:xfrm>
          <a:prstGeom prst="rect">
            <a:avLst/>
          </a:prstGeom>
          <a:solidFill>
            <a:srgbClr val="CCECFF"/>
          </a:solidFill>
          <a:ln w="12700">
            <a:solidFill>
              <a:srgbClr val="33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Azioni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PREPARATORIE</a:t>
            </a:r>
          </a:p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Data set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emissioni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a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scala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Bacino</a:t>
            </a: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Sistemi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valutazione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ambientale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delle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azioni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piani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qualità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dell’aria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delle</a:t>
            </a:r>
            <a:r>
              <a:rPr lang="en-GB" altLang="it-IT" sz="1400" b="1" dirty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azioni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previste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dall’accordo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di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Bacino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Padano</a:t>
            </a:r>
            <a:r>
              <a:rPr lang="en-GB" altLang="it-IT" sz="1400" b="1" dirty="0" smtClean="0">
                <a:latin typeface="Calibri" pitchFamily="34" charset="0"/>
              </a:rPr>
              <a:t> (2017)  e </a:t>
            </a:r>
            <a:r>
              <a:rPr lang="en-GB" altLang="it-IT" sz="1400" b="1" dirty="0" err="1" smtClean="0">
                <a:latin typeface="Calibri" pitchFamily="34" charset="0"/>
              </a:rPr>
              <a:t>dalle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azioni</a:t>
            </a:r>
            <a:r>
              <a:rPr lang="en-GB" altLang="it-IT" sz="1400" b="1" dirty="0" smtClean="0">
                <a:latin typeface="Calibri" pitchFamily="34" charset="0"/>
              </a:rPr>
              <a:t> “concrete” </a:t>
            </a:r>
            <a:r>
              <a:rPr lang="en-GB" altLang="it-IT" sz="1400" b="1" dirty="0" err="1" smtClean="0">
                <a:latin typeface="Calibri" pitchFamily="34" charset="0"/>
              </a:rPr>
              <a:t>previste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dal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progetto</a:t>
            </a:r>
            <a:r>
              <a:rPr lang="en-GB" altLang="it-IT" sz="1400" b="1" dirty="0" smtClean="0">
                <a:latin typeface="Calibri" pitchFamily="34" charset="0"/>
              </a:rPr>
              <a:t> PREPAIR</a:t>
            </a: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Valutazione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preliminare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dei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piani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di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qualità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dell’aria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latin typeface="Calibri" pitchFamily="34" charset="0"/>
              </a:rPr>
              <a:t>Campagne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di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monitoraggio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della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qualità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dell’aria</a:t>
            </a:r>
            <a:r>
              <a:rPr lang="en-GB" altLang="it-IT" sz="1400" b="1" dirty="0" smtClean="0">
                <a:latin typeface="Calibri" pitchFamily="34" charset="0"/>
              </a:rPr>
              <a:t> per la </a:t>
            </a:r>
            <a:r>
              <a:rPr lang="en-GB" altLang="it-IT" sz="1400" b="1" dirty="0" err="1" smtClean="0">
                <a:latin typeface="Calibri" pitchFamily="34" charset="0"/>
              </a:rPr>
              <a:t>valutazione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degli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effetti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delle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azioni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dei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piani</a:t>
            </a: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79512" y="2178197"/>
            <a:ext cx="7704856" cy="1600438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33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Azioni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CONCRETE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nelle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diverse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regioni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partner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it-IT" sz="1400" b="1" u="sng" dirty="0" smtClean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400" b="1" u="sng" dirty="0" smtClean="0">
                <a:latin typeface="Calibri" pitchFamily="34" charset="0"/>
              </a:rPr>
              <a:t>4 pillar </a:t>
            </a:r>
            <a:r>
              <a:rPr lang="en-GB" altLang="it-IT" sz="1400" b="1" u="sng" dirty="0" err="1" smtClean="0">
                <a:latin typeface="Calibri" pitchFamily="34" charset="0"/>
              </a:rPr>
              <a:t>tematici</a:t>
            </a:r>
            <a:endParaRPr lang="en-GB" altLang="it-IT" sz="1400" b="1" u="sng" dirty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latin typeface="Calibri" pitchFamily="34" charset="0"/>
              </a:rPr>
              <a:t>A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gricoltura</a:t>
            </a:r>
            <a:endParaRPr lang="en-GB" altLang="it-IT" sz="14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latin typeface="Calibri" pitchFamily="34" charset="0"/>
              </a:rPr>
              <a:t>Trasporti</a:t>
            </a:r>
            <a:endParaRPr lang="en-GB" altLang="it-IT" sz="1400" i="1" dirty="0" smtClean="0"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Efficienza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energetica</a:t>
            </a:r>
            <a:endParaRPr lang="en-GB" altLang="it-IT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latin typeface="Calibri" pitchFamily="34" charset="0"/>
              </a:rPr>
              <a:t>Biomassa</a:t>
            </a:r>
            <a:endParaRPr lang="en-GB" altLang="it-IT" sz="14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79512" y="3987641"/>
            <a:ext cx="7704856" cy="1169551"/>
          </a:xfrm>
          <a:prstGeom prst="rect">
            <a:avLst/>
          </a:prstGeom>
          <a:solidFill>
            <a:srgbClr val="FFCCFF"/>
          </a:solidFill>
          <a:ln w="12700" algn="ctr">
            <a:solidFill>
              <a:srgbClr val="33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Azioni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MONITORAGGIO</a:t>
            </a:r>
          </a:p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Raccolta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e aggiornamento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dati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(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misure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emissioni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flussi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traffico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consumo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biomassa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Valutazione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regolare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della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qualità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dell’aria</a:t>
            </a:r>
            <a:endParaRPr lang="en-GB" altLang="it-IT" sz="1400" b="1" dirty="0">
              <a:latin typeface="Calibri" pitchFamily="34" charset="0"/>
            </a:endParaRPr>
          </a:p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Monitoraggio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delle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azioni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81728" y="5373216"/>
            <a:ext cx="8281987" cy="954107"/>
          </a:xfrm>
          <a:prstGeom prst="rect">
            <a:avLst/>
          </a:prstGeom>
          <a:solidFill>
            <a:srgbClr val="CCCCFF"/>
          </a:solidFill>
          <a:ln w="12700" algn="ctr">
            <a:solidFill>
              <a:srgbClr val="33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Azioni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COMUNICAZIONE  E DISSEMINAZIONE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Disseminazione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risultati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progetto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latin typeface="Calibri" pitchFamily="34" charset="0"/>
              </a:rPr>
              <a:t>Comunicazione</a:t>
            </a:r>
            <a:r>
              <a:rPr lang="en-GB" altLang="it-IT" sz="1400" b="1" dirty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su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specifiche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azioni</a:t>
            </a:r>
            <a:r>
              <a:rPr lang="en-GB" altLang="it-IT" sz="1400" b="1" dirty="0" smtClean="0">
                <a:latin typeface="Calibri" pitchFamily="34" charset="0"/>
              </a:rPr>
              <a:t> : </a:t>
            </a:r>
            <a:r>
              <a:rPr lang="en-GB" altLang="it-IT" sz="1400" b="1" dirty="0" err="1" smtClean="0">
                <a:latin typeface="Calibri" pitchFamily="34" charset="0"/>
              </a:rPr>
              <a:t>uso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domestico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della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biomassa</a:t>
            </a:r>
            <a:r>
              <a:rPr lang="en-GB" altLang="it-IT" sz="1400" b="1" dirty="0" smtClean="0">
                <a:latin typeface="Calibri" pitchFamily="34" charset="0"/>
              </a:rPr>
              <a:t>, </a:t>
            </a:r>
            <a:r>
              <a:rPr lang="en-GB" altLang="it-IT" sz="1400" b="1" dirty="0" err="1" smtClean="0">
                <a:latin typeface="Calibri" pitchFamily="34" charset="0"/>
              </a:rPr>
              <a:t>mobilità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elettrica</a:t>
            </a:r>
            <a:r>
              <a:rPr lang="en-GB" altLang="it-IT" sz="1400" b="1" dirty="0" smtClean="0">
                <a:latin typeface="Calibri" pitchFamily="34" charset="0"/>
              </a:rPr>
              <a:t> ,</a:t>
            </a:r>
            <a:r>
              <a:rPr lang="en-GB" altLang="it-IT" sz="1400" b="1" dirty="0" err="1" smtClean="0">
                <a:latin typeface="Calibri" pitchFamily="34" charset="0"/>
              </a:rPr>
              <a:t>strumenti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pedagogici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sulla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qualità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dell’aria</a:t>
            </a:r>
            <a:endParaRPr lang="en-GB" altLang="it-IT" sz="1400" i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9"/>
          <p:cNvSpPr>
            <a:spLocks noChangeArrowheads="1"/>
          </p:cNvSpPr>
          <p:nvPr/>
        </p:nvSpPr>
        <p:spPr bwMode="auto">
          <a:xfrm>
            <a:off x="376238" y="4248150"/>
            <a:ext cx="8569325" cy="2133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439988" y="217488"/>
            <a:ext cx="5543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STRUTTURA DEL PROGETTO</a:t>
            </a:r>
            <a:endParaRPr lang="it-IT" altLang="it-IT" sz="2400" b="1" i="1" u="sng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Text Box 10"/>
          <p:cNvSpPr txBox="1">
            <a:spLocks noChangeArrowheads="1"/>
          </p:cNvSpPr>
          <p:nvPr/>
        </p:nvSpPr>
        <p:spPr bwMode="auto">
          <a:xfrm>
            <a:off x="382588" y="846138"/>
            <a:ext cx="2376487" cy="3000821"/>
          </a:xfrm>
          <a:prstGeom prst="rect">
            <a:avLst/>
          </a:prstGeom>
          <a:solidFill>
            <a:srgbClr val="CCECFF"/>
          </a:solidFill>
          <a:ln w="12700">
            <a:solidFill>
              <a:srgbClr val="33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AZIONI PREPARATORIE (A)</a:t>
            </a:r>
          </a:p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Data set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emissioni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a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livello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Bacino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Sistema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valutazione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ambientale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delle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misure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Piani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Qualità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dell’aria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Valutazione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preliminare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piani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qualità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dell’aria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 </a:t>
            </a: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Rete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stazioni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speciali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per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il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monitoraggio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dell’efficacia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ambientale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Piani</a:t>
            </a: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  <a:p>
            <a:pPr marL="90488" indent="-90488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400" i="1" dirty="0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en-GB" altLang="it-IT" sz="1400" i="1" dirty="0" smtClean="0">
                <a:solidFill>
                  <a:schemeClr val="tx1"/>
                </a:solidFill>
                <a:latin typeface="Calibri" pitchFamily="34" charset="0"/>
              </a:rPr>
              <a:t>ARPA) </a:t>
            </a:r>
            <a:r>
              <a:rPr lang="en-GB" altLang="it-IT" sz="1400" i="1" dirty="0">
                <a:solidFill>
                  <a:schemeClr val="tx1"/>
                </a:solidFill>
                <a:latin typeface="Calibri" pitchFamily="34" charset="0"/>
              </a:rPr>
              <a:t>– 4 </a:t>
            </a:r>
            <a:r>
              <a:rPr lang="en-GB" altLang="it-IT" sz="1400" i="1" dirty="0" err="1" smtClean="0">
                <a:solidFill>
                  <a:schemeClr val="tx1"/>
                </a:solidFill>
                <a:latin typeface="Calibri" pitchFamily="34" charset="0"/>
              </a:rPr>
              <a:t>azioni</a:t>
            </a:r>
            <a:endParaRPr lang="en-GB" altLang="it-IT" sz="14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3419872" y="836712"/>
            <a:ext cx="2593255" cy="3016210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33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AZIONI CONCRETE (</a:t>
            </a:r>
            <a:r>
              <a:rPr lang="en-GB" altLang="it-IT" sz="1400" b="1" dirty="0">
                <a:solidFill>
                  <a:schemeClr val="tx1"/>
                </a:solidFill>
                <a:latin typeface="Calibri" pitchFamily="34" charset="0"/>
              </a:rPr>
              <a:t>C) </a:t>
            </a:r>
            <a:endParaRPr lang="en-GB" altLang="it-IT" sz="1400" b="1" dirty="0" smtClean="0"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400" dirty="0" smtClean="0">
                <a:solidFill>
                  <a:schemeClr val="tx1"/>
                </a:solidFill>
                <a:latin typeface="Calibri" pitchFamily="34" charset="0"/>
              </a:rPr>
              <a:t>17 </a:t>
            </a:r>
            <a:r>
              <a:rPr lang="en-GB" altLang="it-IT" sz="1400" dirty="0" err="1" smtClean="0">
                <a:solidFill>
                  <a:schemeClr val="tx1"/>
                </a:solidFill>
                <a:latin typeface="Calibri" pitchFamily="34" charset="0"/>
              </a:rPr>
              <a:t>azioni</a:t>
            </a:r>
            <a:endParaRPr lang="en-GB" altLang="it-IT" sz="1400" dirty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it-IT" sz="800" b="1" u="sng" dirty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400" b="1" u="sng" dirty="0" err="1" smtClean="0">
                <a:solidFill>
                  <a:schemeClr val="tx1"/>
                </a:solidFill>
                <a:latin typeface="Calibri" pitchFamily="34" charset="0"/>
              </a:rPr>
              <a:t>Azioni</a:t>
            </a:r>
            <a:r>
              <a:rPr lang="en-GB" altLang="it-IT" sz="1400" b="1" u="sng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u="sng" dirty="0" err="1" smtClean="0">
                <a:solidFill>
                  <a:schemeClr val="tx1"/>
                </a:solidFill>
                <a:latin typeface="Calibri" pitchFamily="34" charset="0"/>
              </a:rPr>
              <a:t>ambientali</a:t>
            </a:r>
            <a:r>
              <a:rPr lang="en-GB" altLang="it-IT" sz="1400" b="1" u="sng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su</a:t>
            </a: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latin typeface="Calibri" pitchFamily="34" charset="0"/>
              </a:rPr>
              <a:t>A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gricoltura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  </a:t>
            </a:r>
            <a:r>
              <a:rPr lang="en-GB" altLang="it-IT" sz="1400" dirty="0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en-GB" altLang="it-IT" sz="1400" i="1" dirty="0">
                <a:solidFill>
                  <a:schemeClr val="tx1"/>
                </a:solidFill>
                <a:latin typeface="Calibri" pitchFamily="34" charset="0"/>
              </a:rPr>
              <a:t>ER</a:t>
            </a:r>
            <a:r>
              <a:rPr lang="en-GB" altLang="it-IT" sz="1400" dirty="0">
                <a:solidFill>
                  <a:schemeClr val="tx1"/>
                </a:solidFill>
                <a:latin typeface="Calibri" pitchFamily="34" charset="0"/>
              </a:rPr>
              <a:t>) - </a:t>
            </a:r>
            <a:r>
              <a:rPr lang="en-GB" altLang="it-IT" sz="1400" dirty="0" smtClean="0">
                <a:solidFill>
                  <a:schemeClr val="tx1"/>
                </a:solidFill>
                <a:latin typeface="Calibri" pitchFamily="34" charset="0"/>
              </a:rPr>
              <a:t>2</a:t>
            </a:r>
            <a:r>
              <a:rPr lang="en-GB" altLang="it-IT" sz="1400" b="1" dirty="0" smtClean="0">
                <a:latin typeface="Calibri" pitchFamily="34" charset="0"/>
              </a:rPr>
              <a:t>:</a:t>
            </a:r>
            <a:endParaRPr lang="en-GB" altLang="it-IT" sz="14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latin typeface="Calibri" pitchFamily="34" charset="0"/>
              </a:rPr>
              <a:t>Biomassa</a:t>
            </a:r>
            <a:r>
              <a:rPr lang="en-GB" altLang="it-IT" sz="1400" i="1" dirty="0" smtClean="0">
                <a:latin typeface="Calibri" pitchFamily="34" charset="0"/>
              </a:rPr>
              <a:t> (Lombardy) - 3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GB" altLang="it-IT" sz="1400" i="1" dirty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latin typeface="Calibri" pitchFamily="34" charset="0"/>
              </a:rPr>
              <a:t>Trasporti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i="1" dirty="0">
                <a:solidFill>
                  <a:schemeClr val="tx1"/>
                </a:solidFill>
                <a:latin typeface="Calibri" pitchFamily="34" charset="0"/>
              </a:rPr>
              <a:t>(Piedmont) - 6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Efficienza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energetica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i="1" dirty="0">
                <a:solidFill>
                  <a:schemeClr val="tx1"/>
                </a:solidFill>
                <a:latin typeface="Calibri" pitchFamily="34" charset="0"/>
              </a:rPr>
              <a:t>(Trento) - 3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400" b="1" u="sng" dirty="0" err="1" smtClean="0">
                <a:solidFill>
                  <a:schemeClr val="tx1"/>
                </a:solidFill>
                <a:latin typeface="Calibri" pitchFamily="34" charset="0"/>
              </a:rPr>
              <a:t>Azioni</a:t>
            </a:r>
            <a:r>
              <a:rPr lang="en-GB" altLang="it-IT" sz="1400" b="1" u="sng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u="sng" dirty="0" err="1" smtClean="0">
                <a:solidFill>
                  <a:schemeClr val="tx1"/>
                </a:solidFill>
                <a:latin typeface="Calibri" pitchFamily="34" charset="0"/>
              </a:rPr>
              <a:t>tecniche</a:t>
            </a:r>
            <a:r>
              <a:rPr lang="en-GB" altLang="it-IT" sz="1400" b="1" u="sng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riguardo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infrastrutture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condivisione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dati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implementazione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un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modello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valutazione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integrata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  </a:t>
            </a:r>
            <a:r>
              <a:rPr lang="en-GB" altLang="it-IT" sz="1400" b="1" dirty="0">
                <a:solidFill>
                  <a:schemeClr val="tx1"/>
                </a:solidFill>
                <a:latin typeface="Calibri" pitchFamily="34" charset="0"/>
              </a:rPr>
              <a:t>(RIAT+) – </a:t>
            </a:r>
            <a:r>
              <a:rPr lang="en-GB" altLang="it-IT" sz="1400" i="1" dirty="0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en-GB" altLang="it-IT" sz="1400" i="1" dirty="0" smtClean="0">
                <a:solidFill>
                  <a:schemeClr val="tx1"/>
                </a:solidFill>
                <a:latin typeface="Calibri" pitchFamily="34" charset="0"/>
              </a:rPr>
              <a:t>ARPA) </a:t>
            </a:r>
            <a:r>
              <a:rPr lang="en-GB" altLang="it-IT" sz="1400" i="1" dirty="0">
                <a:solidFill>
                  <a:schemeClr val="tx1"/>
                </a:solidFill>
                <a:latin typeface="Calibri" pitchFamily="34" charset="0"/>
              </a:rPr>
              <a:t>- 3</a:t>
            </a: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270" name="Text Box 12"/>
          <p:cNvSpPr txBox="1">
            <a:spLocks noChangeArrowheads="1"/>
          </p:cNvSpPr>
          <p:nvPr/>
        </p:nvSpPr>
        <p:spPr bwMode="auto">
          <a:xfrm>
            <a:off x="6642100" y="908720"/>
            <a:ext cx="2303463" cy="2785378"/>
          </a:xfrm>
          <a:prstGeom prst="rect">
            <a:avLst/>
          </a:prstGeom>
          <a:solidFill>
            <a:srgbClr val="FFCCFF"/>
          </a:solidFill>
          <a:ln w="12700" algn="ctr">
            <a:solidFill>
              <a:srgbClr val="33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AIZONI DI MONITORAGGIO </a:t>
            </a:r>
            <a:r>
              <a:rPr lang="en-GB" altLang="it-IT" sz="1400" b="1" dirty="0">
                <a:solidFill>
                  <a:schemeClr val="tx1"/>
                </a:solidFill>
                <a:latin typeface="Calibri" pitchFamily="34" charset="0"/>
              </a:rPr>
              <a:t>(D)</a:t>
            </a:r>
          </a:p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Raccolta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e aggiornamento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dati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(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misure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emissioni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flussi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traffico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consumo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biomasse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Valutazione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periodica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della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qualità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dell’aria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 </a:t>
            </a: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Monitoraggio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delle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azioni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  <a:p>
            <a:pPr marL="90488" indent="-90488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400" i="1" dirty="0" smtClean="0">
                <a:solidFill>
                  <a:schemeClr val="tx1"/>
                </a:solidFill>
                <a:latin typeface="Calibri" pitchFamily="34" charset="0"/>
              </a:rPr>
              <a:t>(ARPA) </a:t>
            </a:r>
            <a:r>
              <a:rPr lang="en-GB" altLang="it-IT" sz="1400" i="1" dirty="0">
                <a:solidFill>
                  <a:schemeClr val="tx1"/>
                </a:solidFill>
                <a:latin typeface="Calibri" pitchFamily="34" charset="0"/>
              </a:rPr>
              <a:t>– 6 </a:t>
            </a:r>
            <a:r>
              <a:rPr lang="en-GB" altLang="it-IT" sz="1400" i="1" dirty="0" err="1" smtClean="0">
                <a:solidFill>
                  <a:schemeClr val="tx1"/>
                </a:solidFill>
                <a:latin typeface="Calibri" pitchFamily="34" charset="0"/>
              </a:rPr>
              <a:t>azioni</a:t>
            </a:r>
            <a:endParaRPr lang="en-GB" altLang="it-IT" sz="1400" i="1" dirty="0">
              <a:solidFill>
                <a:schemeClr val="tx1"/>
              </a:solidFill>
              <a:latin typeface="Calibri" pitchFamily="34" charset="0"/>
            </a:endParaRPr>
          </a:p>
          <a:p>
            <a:pPr marL="90488" indent="-9048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271" name="Text Box 13"/>
          <p:cNvSpPr txBox="1">
            <a:spLocks noChangeArrowheads="1"/>
          </p:cNvSpPr>
          <p:nvPr/>
        </p:nvSpPr>
        <p:spPr bwMode="auto">
          <a:xfrm>
            <a:off x="534988" y="4311650"/>
            <a:ext cx="8281987" cy="954107"/>
          </a:xfrm>
          <a:prstGeom prst="rect">
            <a:avLst/>
          </a:prstGeom>
          <a:solidFill>
            <a:srgbClr val="CCCCFF"/>
          </a:solidFill>
          <a:ln w="12700" algn="ctr">
            <a:solidFill>
              <a:srgbClr val="33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AZIONI DI COMUNICAZIONE E DISSEMINAZIONE (E</a:t>
            </a:r>
            <a:r>
              <a:rPr lang="en-GB" altLang="it-IT" sz="1400" b="1" dirty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Promozion</a:t>
            </a:r>
            <a:r>
              <a:rPr lang="en-GB" altLang="it-IT" sz="1400" b="1" dirty="0" err="1" smtClean="0">
                <a:latin typeface="Calibri" pitchFamily="34" charset="0"/>
              </a:rPr>
              <a:t>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e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disseminazione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risultati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progetto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a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livello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locale,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nazionale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ed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internazionale</a:t>
            </a: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altLang="it-IT" sz="1400" b="1" dirty="0" err="1" smtClean="0">
                <a:latin typeface="Calibri" pitchFamily="34" charset="0"/>
              </a:rPr>
              <a:t>Azioni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di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comunicazione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su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specifiche</a:t>
            </a:r>
            <a:r>
              <a:rPr lang="en-GB" altLang="it-IT" sz="1400" b="1" dirty="0" smtClean="0"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latin typeface="Calibri" pitchFamily="34" charset="0"/>
              </a:rPr>
              <a:t>tematiche</a:t>
            </a:r>
            <a:r>
              <a:rPr lang="en-GB" altLang="it-IT" sz="1400" b="1" dirty="0" smtClean="0">
                <a:latin typeface="Calibri" pitchFamily="34" charset="0"/>
              </a:rPr>
              <a:t>: 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uso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domestico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della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biomassa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mobilità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elettrica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percorsi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pedagogici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sensibilizzazione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alla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qualità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dell’aria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            </a:t>
            </a:r>
            <a:r>
              <a:rPr lang="en-GB" altLang="it-IT" sz="1400" i="1" dirty="0">
                <a:solidFill>
                  <a:schemeClr val="tx1"/>
                </a:solidFill>
                <a:latin typeface="Calibri" pitchFamily="34" charset="0"/>
              </a:rPr>
              <a:t>(ERVET) – 5 </a:t>
            </a:r>
            <a:r>
              <a:rPr lang="en-GB" altLang="it-IT" sz="1400" i="1" dirty="0" err="1" smtClean="0">
                <a:solidFill>
                  <a:schemeClr val="tx1"/>
                </a:solidFill>
                <a:latin typeface="Calibri" pitchFamily="34" charset="0"/>
              </a:rPr>
              <a:t>azioni</a:t>
            </a:r>
            <a:endParaRPr lang="en-GB" altLang="it-IT" sz="14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272" name="Text Box 14"/>
          <p:cNvSpPr txBox="1">
            <a:spLocks noChangeArrowheads="1"/>
          </p:cNvSpPr>
          <p:nvPr/>
        </p:nvSpPr>
        <p:spPr bwMode="auto">
          <a:xfrm>
            <a:off x="520700" y="5326063"/>
            <a:ext cx="8281988" cy="954107"/>
          </a:xfrm>
          <a:prstGeom prst="rect">
            <a:avLst/>
          </a:prstGeom>
          <a:solidFill>
            <a:srgbClr val="CCFFCC"/>
          </a:solidFill>
          <a:ln w="12700" algn="ctr">
            <a:solidFill>
              <a:srgbClr val="33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400" b="1" dirty="0">
                <a:solidFill>
                  <a:schemeClr val="tx1"/>
                </a:solidFill>
                <a:latin typeface="Calibri" pitchFamily="34" charset="0"/>
              </a:rPr>
              <a:t>PROJECT MANAGEMENT AND 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MONITORAGGIO DELL?AVANZAMENTO DEL PROGETTO (F</a:t>
            </a:r>
            <a:r>
              <a:rPr lang="en-GB" altLang="it-IT" sz="1400" b="1" dirty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Gestione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amministrativa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e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finanziaria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smtClean="0">
                <a:latin typeface="Calibri" pitchFamily="34" charset="0"/>
              </a:rPr>
              <a:t>del </a:t>
            </a:r>
            <a:r>
              <a:rPr lang="en-GB" altLang="it-IT" sz="1400" b="1" dirty="0" err="1" smtClean="0">
                <a:latin typeface="Calibri" pitchFamily="34" charset="0"/>
              </a:rPr>
              <a:t>progetto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, Auditing</a:t>
            </a:r>
            <a:r>
              <a:rPr lang="en-GB" altLang="it-IT" sz="1400" b="1" dirty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Piattaforma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permanente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governance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della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qualità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dell’aria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a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livello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Bacino</a:t>
            </a:r>
            <a:r>
              <a:rPr lang="en-GB" altLang="it-IT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altLang="it-IT" sz="1400" b="1" dirty="0" err="1" smtClean="0">
                <a:solidFill>
                  <a:schemeClr val="tx1"/>
                </a:solidFill>
                <a:latin typeface="Calibri" pitchFamily="34" charset="0"/>
              </a:rPr>
              <a:t>Padano</a:t>
            </a:r>
            <a:endParaRPr lang="en-GB" altLang="it-IT" sz="1400" b="1" dirty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400" i="1" dirty="0">
                <a:solidFill>
                  <a:schemeClr val="tx1"/>
                </a:solidFill>
                <a:latin typeface="Calibri" pitchFamily="34" charset="0"/>
              </a:rPr>
              <a:t>(Emilia-Romagna) – 3 </a:t>
            </a:r>
            <a:r>
              <a:rPr lang="en-GB" altLang="it-IT" sz="1400" i="1" dirty="0" err="1" smtClean="0">
                <a:solidFill>
                  <a:schemeClr val="tx1"/>
                </a:solidFill>
                <a:latin typeface="Calibri" pitchFamily="34" charset="0"/>
              </a:rPr>
              <a:t>azioni</a:t>
            </a:r>
            <a:endParaRPr lang="en-GB" altLang="it-IT" sz="14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273" name="AutoShape 22"/>
          <p:cNvSpPr>
            <a:spLocks noChangeArrowheads="1"/>
          </p:cNvSpPr>
          <p:nvPr/>
        </p:nvSpPr>
        <p:spPr bwMode="auto">
          <a:xfrm>
            <a:off x="2843808" y="2565400"/>
            <a:ext cx="503237" cy="358775"/>
          </a:xfrm>
          <a:prstGeom prst="rightArrow">
            <a:avLst>
              <a:gd name="adj1" fmla="val 50000"/>
              <a:gd name="adj2" fmla="val 35066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11274" name="AutoShape 23"/>
          <p:cNvSpPr>
            <a:spLocks noChangeArrowheads="1"/>
          </p:cNvSpPr>
          <p:nvPr/>
        </p:nvSpPr>
        <p:spPr bwMode="auto">
          <a:xfrm>
            <a:off x="6084987" y="2528888"/>
            <a:ext cx="503237" cy="358775"/>
          </a:xfrm>
          <a:prstGeom prst="rightArrow">
            <a:avLst>
              <a:gd name="adj1" fmla="val 50000"/>
              <a:gd name="adj2" fmla="val 35066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11275" name="AutoShape 26"/>
          <p:cNvSpPr>
            <a:spLocks noChangeArrowheads="1"/>
          </p:cNvSpPr>
          <p:nvPr/>
        </p:nvSpPr>
        <p:spPr bwMode="auto">
          <a:xfrm>
            <a:off x="4570413" y="3859138"/>
            <a:ext cx="288925" cy="361950"/>
          </a:xfrm>
          <a:prstGeom prst="upDownArrow">
            <a:avLst>
              <a:gd name="adj1" fmla="val 50000"/>
              <a:gd name="adj2" fmla="val 25055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11276" name="AutoShape 30"/>
          <p:cNvSpPr>
            <a:spLocks noChangeArrowheads="1"/>
          </p:cNvSpPr>
          <p:nvPr/>
        </p:nvSpPr>
        <p:spPr bwMode="auto">
          <a:xfrm>
            <a:off x="7680325" y="3717032"/>
            <a:ext cx="360363" cy="504825"/>
          </a:xfrm>
          <a:prstGeom prst="upDownArrow">
            <a:avLst>
              <a:gd name="adj1" fmla="val 50000"/>
              <a:gd name="adj2" fmla="val 28018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11277" name="AutoShape 31"/>
          <p:cNvSpPr>
            <a:spLocks noChangeArrowheads="1"/>
          </p:cNvSpPr>
          <p:nvPr/>
        </p:nvSpPr>
        <p:spPr bwMode="auto">
          <a:xfrm>
            <a:off x="1390650" y="3788271"/>
            <a:ext cx="360363" cy="504825"/>
          </a:xfrm>
          <a:prstGeom prst="upDownArrow">
            <a:avLst>
              <a:gd name="adj1" fmla="val 50000"/>
              <a:gd name="adj2" fmla="val 28018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52413" y="620688"/>
            <a:ext cx="8502650" cy="6165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GB" sz="1600" b="1" i="1" u="sng" dirty="0" err="1" smtClean="0">
                <a:solidFill>
                  <a:srgbClr val="339933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Agricoltura</a:t>
            </a:r>
            <a:r>
              <a:rPr lang="en-GB" sz="1600" b="1" i="1" dirty="0" smtClean="0">
                <a:solidFill>
                  <a:srgbClr val="339933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714375" lvl="1" indent="-171450"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Riduzione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delle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emissioni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NH3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attività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agricole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attraverso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uso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fertilizzando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base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urea</a:t>
            </a:r>
          </a:p>
          <a:p>
            <a:pPr marL="714375" lvl="1" indent="-171450"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Sviluppo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applicazione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modelli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per la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valutazione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delle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emissioni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600" dirty="0"/>
              <a:t>allevamento intensivo di bovini, suini e </a:t>
            </a:r>
            <a:r>
              <a:rPr lang="it-IT" sz="1600" dirty="0" smtClean="0"/>
              <a:t>pollame</a:t>
            </a:r>
          </a:p>
          <a:p>
            <a:pPr marL="342900" indent="-342900">
              <a:spcAft>
                <a:spcPts val="0"/>
              </a:spcAft>
              <a:tabLst>
                <a:tab pos="457200" algn="l"/>
              </a:tabLst>
              <a:defRPr/>
            </a:pPr>
            <a:endParaRPr lang="en-GB" sz="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GB" sz="1600" b="1" i="1" u="sng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Trasporti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20725" indent="-184150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Promozione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mobilità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ciclabile</a:t>
            </a:r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20725" indent="-184150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Studio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fattibilità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per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conversione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autobus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diesel a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elettrico</a:t>
            </a:r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20725" indent="-184150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Modelli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sostenibili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per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logistica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merci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aree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urbane e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distretti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industriali</a:t>
            </a:r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20725" indent="-184150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Promozione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mobilità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elettrica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corsi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formazione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eventi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disseminazione</a:t>
            </a:r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20725" indent="-184150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Ecodriving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: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corsi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formazione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 per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autisti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autobus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scuole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guida</a:t>
            </a:r>
            <a:r>
              <a:rPr lang="en-GB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20725" indent="-184150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Trasporto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pubblico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sviluppo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strumenti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integrati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pianificazione</a:t>
            </a:r>
            <a:endParaRPr lang="en-GB" sz="1600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20725" indent="-184150">
              <a:spcAft>
                <a:spcPts val="0"/>
              </a:spcAft>
              <a:tabLst>
                <a:tab pos="457200" algn="l"/>
              </a:tabLst>
              <a:defRPr/>
            </a:pPr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0363" indent="-360363">
              <a:spcAft>
                <a:spcPts val="0"/>
              </a:spcAft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GB" sz="1600" b="1" i="1" u="sng" dirty="0" err="1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Efficienza</a:t>
            </a:r>
            <a:r>
              <a:rPr lang="en-GB" sz="1600" b="1" i="1" u="sng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i="1" u="sng" dirty="0" err="1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energetica</a:t>
            </a:r>
            <a:r>
              <a:rPr lang="en-GB" sz="1600" b="1" i="1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720725" indent="-184150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Formazione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supporto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alla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piccola</a:t>
            </a: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/media </a:t>
            </a:r>
            <a:r>
              <a:rPr lang="en-GB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impresa</a:t>
            </a: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per </a:t>
            </a:r>
            <a:r>
              <a:rPr lang="en-GB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il</a:t>
            </a: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miglioramento</a:t>
            </a: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dell’efficienza</a:t>
            </a: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energetica</a:t>
            </a:r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720725" indent="-184150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Formazione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operatori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pubblici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privati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Near 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Zero Energy Building (NZEB)</a:t>
            </a:r>
          </a:p>
          <a:p>
            <a:pPr marL="720725" indent="-184150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Formazione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per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operatori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pubblici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sul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Green Public Procurement (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Acquisti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verdi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e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creazione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punti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informazione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regionale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GB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lle</a:t>
            </a: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opportunità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finanziamento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per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l’efficienza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energetica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negli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edifici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pubblici</a:t>
            </a:r>
            <a:endParaRPr lang="en-GB" sz="1600" dirty="0" smtClean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720725" indent="-184150">
              <a:spcAft>
                <a:spcPts val="0"/>
              </a:spcAft>
              <a:tabLst>
                <a:tab pos="457200" algn="l"/>
              </a:tabLst>
              <a:defRPr/>
            </a:pPr>
            <a:endParaRPr lang="en-GB" sz="1200" dirty="0" smtClean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GB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Biomassa</a:t>
            </a:r>
            <a:r>
              <a:rPr lang="en-GB" sz="1600" b="1" i="1" dirty="0" smtClean="0">
                <a:solidFill>
                  <a:srgbClr val="FF66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20725" indent="-184150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en-GB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Corsi</a:t>
            </a: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di</a:t>
            </a: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formazione</a:t>
            </a: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per </a:t>
            </a:r>
            <a:r>
              <a:rPr lang="en-GB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installatori</a:t>
            </a: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progettisti</a:t>
            </a: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en-GB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manutentori</a:t>
            </a: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di</a:t>
            </a: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impianti</a:t>
            </a: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biomassa</a:t>
            </a: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720725" indent="-184150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en-GB" altLang="it-IT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Analisi</a:t>
            </a:r>
            <a:r>
              <a:rPr lang="en-GB" altLang="it-IT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altLang="it-IT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dei</a:t>
            </a:r>
            <a:r>
              <a:rPr lang="en-GB" altLang="it-IT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flussi</a:t>
            </a:r>
            <a:r>
              <a:rPr lang="en-GB" altLang="it-IT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di</a:t>
            </a:r>
            <a:r>
              <a:rPr lang="en-GB" altLang="it-IT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fornitura</a:t>
            </a:r>
            <a:r>
              <a:rPr lang="en-GB" altLang="it-IT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en-GB" altLang="it-IT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consumo</a:t>
            </a:r>
            <a:r>
              <a:rPr lang="en-GB" altLang="it-IT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di</a:t>
            </a:r>
            <a:r>
              <a:rPr lang="en-GB" altLang="it-IT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biomassa</a:t>
            </a:r>
            <a:r>
              <a:rPr lang="en-GB" altLang="it-IT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per </a:t>
            </a:r>
            <a:r>
              <a:rPr lang="en-GB" altLang="it-IT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riscaldamento</a:t>
            </a:r>
            <a:r>
              <a:rPr lang="en-GB" altLang="it-IT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altLang="it-IT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scala</a:t>
            </a:r>
            <a:r>
              <a:rPr lang="en-GB" altLang="it-IT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di</a:t>
            </a:r>
            <a:r>
              <a:rPr lang="en-GB" altLang="it-IT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it-IT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Bacino</a:t>
            </a:r>
            <a:endParaRPr lang="en-US" altLang="it-IT" sz="1600" b="1" i="1" u="sng" dirty="0">
              <a:solidFill>
                <a:srgbClr val="FF66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99592" y="44624"/>
            <a:ext cx="7632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4 PILLAR TEMATICI - </a:t>
            </a:r>
            <a:r>
              <a:rPr lang="en-US" altLang="it-IT" sz="2400" b="1" i="1" u="sng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Azioni</a:t>
            </a: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concrete </a:t>
            </a:r>
            <a:r>
              <a:rPr lang="en-US" altLang="it-IT" sz="2400" b="1" i="1" u="sng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nelle</a:t>
            </a: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b="1" i="1" u="sng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Regioni</a:t>
            </a: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alt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3568" y="692696"/>
            <a:ext cx="7632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it-IT" sz="1600" b="1" i="1" u="sng" dirty="0">
                <a:solidFill>
                  <a:srgbClr val="FF6600"/>
                </a:solidFill>
                <a:latin typeface="Calibri" panose="020F0502020204030204" pitchFamily="34" charset="0"/>
              </a:rPr>
              <a:t>ACTION C6 </a:t>
            </a:r>
            <a:r>
              <a:rPr lang="en-US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– </a:t>
            </a:r>
            <a:r>
              <a:rPr lang="en-US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Corsi</a:t>
            </a:r>
            <a:r>
              <a:rPr lang="en-US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di</a:t>
            </a:r>
            <a:r>
              <a:rPr lang="en-US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formazione</a:t>
            </a:r>
            <a:r>
              <a:rPr lang="en-US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per </a:t>
            </a:r>
            <a:r>
              <a:rPr lang="en-US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installatori</a:t>
            </a:r>
            <a:r>
              <a:rPr lang="en-US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e </a:t>
            </a:r>
            <a:r>
              <a:rPr lang="en-US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progettisti</a:t>
            </a:r>
            <a:r>
              <a:rPr lang="en-US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di</a:t>
            </a:r>
            <a:r>
              <a:rPr lang="en-US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impianti</a:t>
            </a:r>
            <a:r>
              <a:rPr lang="en-US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domestici</a:t>
            </a:r>
            <a:r>
              <a:rPr lang="en-US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a </a:t>
            </a:r>
            <a:r>
              <a:rPr lang="en-US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biomassa</a:t>
            </a:r>
            <a:endParaRPr lang="en-US" altLang="it-IT" sz="1600" b="1" i="1" u="sng" dirty="0">
              <a:solidFill>
                <a:srgbClr val="FF66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11560" y="1556792"/>
            <a:ext cx="79212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en-GB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Coordinatore</a:t>
            </a:r>
            <a:r>
              <a:rPr lang="en-GB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Provincia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autonoma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Trento 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/ APPA Trento</a:t>
            </a:r>
            <a:endParaRPr lang="en-GB" altLang="it-IT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Area </a:t>
            </a:r>
            <a:r>
              <a:rPr lang="en-GB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</a:t>
            </a:r>
            <a:r>
              <a:rPr lang="en-GB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impletentazione</a:t>
            </a:r>
            <a:r>
              <a:rPr lang="en-GB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Trento, Emilia-Romagna, Veneto, Friuli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Venezia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Giulia</a:t>
            </a:r>
            <a:endParaRPr lang="en-GB" altLang="it-IT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3568" y="2204864"/>
            <a:ext cx="8187755" cy="4442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80975" indent="-180975"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0805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16038"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24025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it-IT" sz="1600" b="1" u="sng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Obiettivi</a:t>
            </a:r>
            <a:r>
              <a:rPr lang="en-GB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:</a:t>
            </a:r>
          </a:p>
          <a:p>
            <a:pPr>
              <a:spcBef>
                <a:spcPct val="0"/>
              </a:spcBef>
            </a:pP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Qualificazione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delle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competenze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installatori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e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progettisti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sistemi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a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biomassa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attraverso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specifici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percorsi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formazione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tecnica</a:t>
            </a:r>
            <a:endParaRPr lang="en-US" altLang="it-IT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en-US" altLang="it-IT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it-IT" sz="1600" b="1" u="sng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Corso</a:t>
            </a:r>
            <a:r>
              <a:rPr lang="en-US" altLang="it-IT" sz="16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b="1" u="sng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</a:t>
            </a:r>
            <a:r>
              <a:rPr lang="en-US" altLang="it-IT" sz="16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b="1" u="sng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formazione</a:t>
            </a:r>
            <a:r>
              <a:rPr lang="en-US" altLang="it-IT" sz="16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 : </a:t>
            </a:r>
          </a:p>
          <a:p>
            <a:pPr>
              <a:spcBef>
                <a:spcPct val="0"/>
              </a:spcBef>
            </a:pPr>
            <a:endParaRPr lang="en-US" altLang="it-IT" sz="1600" b="1" u="sng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 modulo </a:t>
            </a:r>
            <a:r>
              <a:rPr lang="en-US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introduttivo</a:t>
            </a:r>
            <a:r>
              <a:rPr lang="en-US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su</a:t>
            </a:r>
            <a:r>
              <a:rPr lang="en-US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impianti</a:t>
            </a:r>
            <a:r>
              <a:rPr lang="en-US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a </a:t>
            </a:r>
            <a:r>
              <a:rPr lang="en-US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biomassa</a:t>
            </a:r>
            <a:r>
              <a:rPr lang="en-US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e </a:t>
            </a:r>
            <a:r>
              <a:rPr lang="en-US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qualità</a:t>
            </a:r>
            <a:r>
              <a:rPr lang="en-US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dell’aria</a:t>
            </a:r>
            <a:endParaRPr lang="en-US" altLang="it-IT" sz="16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4 </a:t>
            </a:r>
            <a:r>
              <a:rPr lang="en-US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moduli</a:t>
            </a:r>
            <a:r>
              <a:rPr lang="en-US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</a:t>
            </a:r>
            <a:r>
              <a:rPr lang="en-US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20 ore circa </a:t>
            </a:r>
            <a:r>
              <a:rPr lang="en-US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ciascuno</a:t>
            </a:r>
            <a:r>
              <a:rPr lang="en-US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: 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Caratteristiche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della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biomassa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qualità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,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certificazione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,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tracciabilità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),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tipologie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combustione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</a:t>
            </a:r>
            <a:r>
              <a:rPr lang="fr-FR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combustione</a:t>
            </a:r>
            <a:r>
              <a:rPr lang="fr-FR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fr-FR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gassificazione</a:t>
            </a:r>
            <a:r>
              <a:rPr lang="fr-FR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fr-FR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pirolisi</a:t>
            </a:r>
            <a:r>
              <a:rPr lang="fr-FR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); </a:t>
            </a:r>
            <a:r>
              <a:rPr lang="fr-FR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tecnologie</a:t>
            </a:r>
            <a:r>
              <a:rPr lang="fr-FR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di </a:t>
            </a:r>
            <a:r>
              <a:rPr lang="fr-FR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riscaldamento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it-IT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Progettazione integrata dei sistemi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Installazione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e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manutenzione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con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riferimento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alle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specifiche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normative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Comunicazione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efficace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: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presentazione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offerte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tecniche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e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preventivi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informazione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e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sensibilizzazione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degli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utenti</a:t>
            </a:r>
            <a:r>
              <a:rPr lang="en-US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finali</a:t>
            </a:r>
            <a:endParaRPr lang="en-US" altLang="it-IT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en-US" altLang="it-IT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1° Corso già avviato nel 2018 dalla Regione Autonoma di Trento</a:t>
            </a:r>
            <a:endParaRPr lang="en-GB" altLang="it-IT" sz="1600" dirty="0" err="1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0"/>
            <a:ext cx="3888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it-IT" sz="2400" b="1" i="1" u="sng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Azioni</a:t>
            </a: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Prepair </a:t>
            </a:r>
            <a:r>
              <a:rPr lang="en-US" altLang="it-IT" sz="2400" b="1" i="1" u="sng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b="1" i="1" u="sng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Biomassa</a:t>
            </a: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alt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040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67544" y="900009"/>
            <a:ext cx="82091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it-IT" sz="1600" b="1" i="1" u="sng" dirty="0">
                <a:solidFill>
                  <a:srgbClr val="FF6600"/>
                </a:solidFill>
                <a:latin typeface="Calibri" panose="020F0502020204030204" pitchFamily="34" charset="0"/>
              </a:rPr>
              <a:t>ACTION C7 </a:t>
            </a:r>
            <a:r>
              <a:rPr lang="en-US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–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Ruolo</a:t>
            </a:r>
            <a:r>
              <a:rPr lang="en-GB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dello</a:t>
            </a:r>
            <a:r>
              <a:rPr lang="en-GB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spazzacamino</a:t>
            </a:r>
            <a:r>
              <a:rPr lang="en-GB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qualificato</a:t>
            </a:r>
            <a:r>
              <a:rPr lang="en-GB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per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il</a:t>
            </a:r>
            <a:r>
              <a:rPr lang="en-GB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controllo</a:t>
            </a:r>
            <a:r>
              <a:rPr lang="en-GB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e la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manutenzione</a:t>
            </a:r>
            <a:r>
              <a:rPr lang="en-GB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degli</a:t>
            </a:r>
            <a:r>
              <a:rPr lang="en-GB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impanti</a:t>
            </a:r>
            <a:r>
              <a:rPr lang="en-GB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domestici</a:t>
            </a:r>
            <a:r>
              <a:rPr lang="en-GB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a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biomassa</a:t>
            </a:r>
            <a:endParaRPr lang="en-US" altLang="it-IT" sz="1600" b="1" i="1" u="sng" dirty="0">
              <a:solidFill>
                <a:srgbClr val="FF66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67544" y="1908121"/>
            <a:ext cx="77048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Coordinatore</a:t>
            </a:r>
            <a:r>
              <a:rPr lang="en-GB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Provincia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Autonoma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Trento / APPA </a:t>
            </a:r>
            <a:r>
              <a:rPr lang="en-GB" altLang="it-IT" sz="1600" dirty="0" smtClean="0">
                <a:latin typeface="Calibri" panose="020F0502020204030204" pitchFamily="34" charset="0"/>
              </a:rPr>
              <a:t>Trento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Area </a:t>
            </a:r>
            <a:r>
              <a:rPr lang="en-GB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</a:t>
            </a:r>
            <a:r>
              <a:rPr lang="en-GB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implementazione</a:t>
            </a:r>
            <a:r>
              <a:rPr lang="en-GB" altLang="it-IT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tutte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le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regioni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del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Bacino</a:t>
            </a:r>
            <a:r>
              <a:rPr lang="en-GB" altLang="it-IT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Padano</a:t>
            </a:r>
            <a:endParaRPr lang="en-GB" altLang="it-IT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67544" y="2871514"/>
            <a:ext cx="813752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/>
              <a:t>Obiettivi</a:t>
            </a:r>
            <a:r>
              <a:rPr lang="en-US" sz="1600" b="1" dirty="0" smtClean="0"/>
              <a:t>:</a:t>
            </a:r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Rassegna</a:t>
            </a:r>
            <a:r>
              <a:rPr lang="en-US" sz="1600" dirty="0" smtClean="0"/>
              <a:t> </a:t>
            </a:r>
            <a:r>
              <a:rPr lang="en-US" sz="1600" dirty="0" err="1" smtClean="0"/>
              <a:t>dei</a:t>
            </a:r>
            <a:r>
              <a:rPr lang="en-US" sz="1600" dirty="0" smtClean="0"/>
              <a:t> </a:t>
            </a:r>
            <a:r>
              <a:rPr lang="en-US" sz="1600" dirty="0" err="1" smtClean="0"/>
              <a:t>quadri</a:t>
            </a:r>
            <a:r>
              <a:rPr lang="en-US" sz="1600" dirty="0" smtClean="0"/>
              <a:t> </a:t>
            </a:r>
            <a:r>
              <a:rPr lang="en-US" sz="1600" dirty="0" err="1" smtClean="0"/>
              <a:t>normativi</a:t>
            </a:r>
            <a:r>
              <a:rPr lang="en-US" sz="1600" dirty="0" smtClean="0"/>
              <a:t> in </a:t>
            </a:r>
            <a:r>
              <a:rPr lang="en-US" sz="1600" dirty="0" err="1" smtClean="0"/>
              <a:t>ogni</a:t>
            </a:r>
            <a:r>
              <a:rPr lang="en-US" sz="1600" dirty="0" smtClean="0"/>
              <a:t> </a:t>
            </a:r>
            <a:r>
              <a:rPr lang="en-US" sz="1600" dirty="0" err="1" smtClean="0"/>
              <a:t>regione</a:t>
            </a:r>
            <a:r>
              <a:rPr lang="en-US" sz="1600" dirty="0" smtClean="0"/>
              <a:t> </a:t>
            </a:r>
            <a:r>
              <a:rPr lang="it-IT" sz="1600" dirty="0" smtClean="0"/>
              <a:t>per quanto riguarda la gestione, la manutenzione e la sicurezza degli impianti di riscaldamento e l'attuale domanda e offerta di spazzacamini;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Definizione dei requisiti di qualificazione di uno spazzacamino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A</a:t>
            </a:r>
            <a:r>
              <a:rPr lang="it-IT" sz="1600" dirty="0" smtClean="0"/>
              <a:t>deguati programmi di formazione</a:t>
            </a:r>
            <a:r>
              <a:rPr lang="en-US" sz="1600" dirty="0"/>
              <a:t> </a:t>
            </a:r>
            <a:r>
              <a:rPr lang="en-US" sz="1600" dirty="0" smtClean="0"/>
              <a:t>per </a:t>
            </a:r>
            <a:r>
              <a:rPr lang="en-US" sz="1600" dirty="0" err="1" smtClean="0"/>
              <a:t>spazzacamini</a:t>
            </a:r>
            <a:r>
              <a:rPr lang="en-US" sz="1600" dirty="0" smtClean="0"/>
              <a:t> con </a:t>
            </a:r>
            <a:r>
              <a:rPr lang="en-US" sz="1600" dirty="0" err="1" smtClean="0"/>
              <a:t>relativa</a:t>
            </a:r>
            <a:r>
              <a:rPr lang="en-US" sz="1600" dirty="0" smtClean="0"/>
              <a:t> </a:t>
            </a:r>
            <a:r>
              <a:rPr lang="en-US" sz="1600" dirty="0" err="1" smtClean="0"/>
              <a:t>certificazione</a:t>
            </a:r>
            <a:r>
              <a:rPr lang="en-US" sz="1600" dirty="0" smtClean="0"/>
              <a:t> 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Valorizzazione dello spazzacamino come figura </a:t>
            </a:r>
            <a:r>
              <a:rPr lang="it-IT" sz="1600" dirty="0" smtClean="0"/>
              <a:t>professionale</a:t>
            </a:r>
            <a:endParaRPr lang="it-IT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285750" indent="-285750"/>
            <a:r>
              <a:rPr lang="it-IT" sz="1600" b="1" dirty="0" smtClean="0"/>
              <a:t>Attività previste: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Indagine </a:t>
            </a:r>
            <a:r>
              <a:rPr lang="it-IT" sz="1600" dirty="0"/>
              <a:t>conoscitiva della figura professionale dello spazzacamino</a:t>
            </a:r>
            <a:r>
              <a:rPr lang="it-IT" sz="1600" dirty="0" smtClean="0"/>
              <a:t>.  </a:t>
            </a:r>
          </a:p>
          <a:p>
            <a:pPr marL="742950" lvl="1" indent="-285750"/>
            <a:r>
              <a:rPr lang="it-IT" sz="1600" dirty="0" smtClean="0"/>
              <a:t>		</a:t>
            </a:r>
            <a:r>
              <a:rPr lang="it-IT" sz="1600" dirty="0" smtClean="0">
                <a:solidFill>
                  <a:srgbClr val="FF0000"/>
                </a:solidFill>
              </a:rPr>
              <a:t>Indagine a partire da settem</a:t>
            </a:r>
            <a:r>
              <a:rPr lang="it-IT" sz="1600" dirty="0" smtClean="0">
                <a:solidFill>
                  <a:srgbClr val="FF0000"/>
                </a:solidFill>
              </a:rPr>
              <a:t>bre</a:t>
            </a:r>
            <a:r>
              <a:rPr lang="it-IT" sz="1600" dirty="0" smtClean="0">
                <a:solidFill>
                  <a:srgbClr val="FF0000"/>
                </a:solidFill>
              </a:rPr>
              <a:t> , risultati (report) previsti a fine 2018</a:t>
            </a:r>
            <a:endParaRPr lang="it-IT" sz="16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Corsi di </a:t>
            </a:r>
            <a:r>
              <a:rPr lang="it-IT" sz="1600" dirty="0" smtClean="0"/>
              <a:t>formazione per spazzacamini qualificati  ( nelle </a:t>
            </a:r>
            <a:r>
              <a:rPr lang="it-IT" sz="1600" dirty="0" smtClean="0"/>
              <a:t>regioni che hanno previsto budget) </a:t>
            </a:r>
            <a:endParaRPr lang="it-IT" sz="1600" dirty="0" smtClean="0"/>
          </a:p>
          <a:p>
            <a:pPr marL="285750" indent="-285750"/>
            <a:r>
              <a:rPr lang="it-IT" sz="1600" dirty="0" smtClean="0"/>
              <a:t>		</a:t>
            </a:r>
            <a:r>
              <a:rPr lang="it-IT" sz="1600" dirty="0" smtClean="0">
                <a:solidFill>
                  <a:srgbClr val="FF0000"/>
                </a:solidFill>
              </a:rPr>
              <a:t>training format non ancora definito (previsto entro gennaio 2019)</a:t>
            </a:r>
          </a:p>
          <a:p>
            <a:pPr marL="285750" indent="-285750"/>
            <a:r>
              <a:rPr lang="it-IT" sz="1600" dirty="0" smtClean="0">
                <a:solidFill>
                  <a:srgbClr val="FF0000"/>
                </a:solidFill>
              </a:rPr>
              <a:t>	</a:t>
            </a:r>
            <a:r>
              <a:rPr lang="it-IT" sz="1600" dirty="0" smtClean="0">
                <a:solidFill>
                  <a:srgbClr val="FF0000"/>
                </a:solidFill>
              </a:rPr>
              <a:t>	1° edizione del corso prevista nel 2019,  poi altre due edizioni successive nel 2020 e 	2021</a:t>
            </a:r>
            <a:endParaRPr lang="it-IT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0"/>
            <a:ext cx="3888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it-IT" sz="2400" b="1" i="1" u="sng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Azioni</a:t>
            </a: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Prepair </a:t>
            </a:r>
            <a:r>
              <a:rPr lang="en-US" altLang="it-IT" sz="2400" b="1" i="1" u="sng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b="1" i="1" u="sng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Biomassa</a:t>
            </a: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alt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0620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67544" y="836712"/>
            <a:ext cx="828092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ACTION C7 –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Ruolo</a:t>
            </a:r>
            <a:r>
              <a:rPr lang="en-GB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dello</a:t>
            </a:r>
            <a:r>
              <a:rPr lang="en-GB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spazzacamino</a:t>
            </a:r>
            <a:r>
              <a:rPr lang="en-GB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qualificato</a:t>
            </a:r>
            <a:r>
              <a:rPr lang="en-GB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per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il</a:t>
            </a:r>
            <a:r>
              <a:rPr lang="en-GB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controllo</a:t>
            </a:r>
            <a:r>
              <a:rPr lang="en-GB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e la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manutenzione</a:t>
            </a:r>
            <a:r>
              <a:rPr lang="en-GB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degli</a:t>
            </a:r>
            <a:r>
              <a:rPr lang="en-GB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impanti</a:t>
            </a:r>
            <a:r>
              <a:rPr lang="en-GB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domestici</a:t>
            </a:r>
            <a:r>
              <a:rPr lang="en-GB" altLang="it-IT" sz="1600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a </a:t>
            </a:r>
            <a:r>
              <a:rPr lang="en-GB" altLang="it-IT" sz="1600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biomassa</a:t>
            </a:r>
            <a:endParaRPr lang="en-GB" altLang="it-IT" sz="1600" b="1" i="1" u="sng" dirty="0" smtClean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it-IT" sz="1600" b="1" i="1" u="sng" dirty="0" smtClean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sng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Arial" pitchFamily="34" charset="0"/>
              </a:rPr>
              <a:t>Indagine conoscitiva della figura professionale dello spazzacamino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Obiettivi principali di questo studio sono: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PER CIASCUNA DELLE 7 REGIONI PARTNER </a:t>
            </a:r>
            <a:r>
              <a:rPr kumimoji="0" lang="it-IT" sz="14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 PREPAIR, </a:t>
            </a: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QUANTIFICAZIONE DELLA DOMANDA E DELL’OFFERTA PER IL SERVIZIO </a:t>
            </a:r>
            <a:r>
              <a:rPr kumimoji="0" lang="it-IT" sz="1400" b="1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 MANUTENZIONE DEGLI IMPIANTI TERMICI DOMESTICI A BIOMASSA LEGNOSA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, SVOLTO DALLA FIGURA PROFESSIONALE DELLO SPAZZACAMINO.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INDAGINE SUL QUADRO NORMATIVO 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INERENTE MANUTENZIONE E CONTROLLO DEGLI IMPIANTI, E SULL’ATTIVITÀ DELLO SPAZZACAMINO.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RICOGNIZIONE </a:t>
            </a: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DELLE ESPERIENZE E DELLE BUONE PRATICHE GIÀ IN ATTO 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SU NORMAZIONE PROFESSIONALE E ORGANIZZAZIONE CATEGORIALE.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DEFINIZIONE </a:t>
            </a:r>
            <a:r>
              <a:rPr kumimoji="0" lang="it-IT" sz="1400" b="1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 UN PROFILO PROFESSIONALE 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DELLO SPAZZACAMINO QUALIFICATO.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PER CIASCUNA DELLE 7 REGIONI, </a:t>
            </a: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STUDIO </a:t>
            </a:r>
            <a:r>
              <a:rPr kumimoji="0" lang="it-IT" sz="1400" b="1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 FATTIBILITÀ SULL’ISTITUZIONE </a:t>
            </a:r>
            <a:r>
              <a:rPr kumimoji="0" lang="it-IT" sz="1400" b="1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 UN REGISTRO </a:t>
            </a:r>
            <a:r>
              <a:rPr lang="it-IT" sz="1400" dirty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CATEGORIALE DEGLI OPERATORI QUALIFICATI.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dirty="0" smtClean="0">
                <a:ea typeface="Calibri" pitchFamily="34" charset="0"/>
                <a:cs typeface="Arial" pitchFamily="34" charset="0"/>
              </a:rPr>
              <a:t>E’ stato affidato l’incarico ad un professionista  (</a:t>
            </a:r>
            <a:r>
              <a:rPr lang="it-IT" sz="1400" b="1" u="sng" dirty="0" smtClean="0">
                <a:ea typeface="Calibri" pitchFamily="34" charset="0"/>
                <a:cs typeface="Arial" pitchFamily="34" charset="0"/>
              </a:rPr>
              <a:t>Dott. Lapo Casini</a:t>
            </a:r>
            <a:r>
              <a:rPr lang="it-IT" sz="1400" dirty="0" smtClean="0">
                <a:ea typeface="Calibri" pitchFamily="34" charset="0"/>
                <a:cs typeface="Arial" pitchFamily="34" charset="0"/>
              </a:rPr>
              <a:t>) 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dirty="0" smtClean="0">
                <a:ea typeface="Calibri" pitchFamily="34" charset="0"/>
                <a:cs typeface="Arial" pitchFamily="34" charset="0"/>
              </a:rPr>
              <a:t>é 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previsto un primo incontro in videoconferenza tra tutti i partner di progetto per la presentazione dell’attività (</a:t>
            </a: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30 o 31 agosto </a:t>
            </a:r>
            <a:r>
              <a:rPr lang="it-IT" sz="1400" dirty="0" smtClean="0">
                <a:ea typeface="Calibri" pitchFamily="34" charset="0"/>
                <a:cs typeface="Arial" pitchFamily="34" charset="0"/>
              </a:rPr>
              <a:t>)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Occorrerà individuare e comunicare ai responsabili dell’attività alcuni </a:t>
            </a:r>
            <a:r>
              <a:rPr kumimoji="0" lang="it-IT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referenti regionali </a:t>
            </a:r>
            <a:r>
              <a:rPr kumimoji="0" lang="it-IT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( Assessorati competenti, Associazioni di categoria o singoli professionisti del settore, ….) che verranno contattati da chi si è aggiudicato l’incarico per ottenere le informazioni utili allo studio previsto. </a:t>
            </a:r>
            <a:endParaRPr kumimoji="0" lang="it-IT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0"/>
            <a:ext cx="3888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it-IT" sz="2400" b="1" i="1" u="sng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Azioni</a:t>
            </a: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Prepair </a:t>
            </a:r>
            <a:r>
              <a:rPr lang="en-US" altLang="it-IT" sz="2400" b="1" i="1" u="sng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it-IT" sz="2400" b="1" i="1" u="sng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Biomassa</a:t>
            </a: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alt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4"/>
          <p:cNvGrpSpPr>
            <a:grpSpLocks/>
          </p:cNvGrpSpPr>
          <p:nvPr/>
        </p:nvGrpSpPr>
        <p:grpSpPr bwMode="auto">
          <a:xfrm>
            <a:off x="198414" y="1916833"/>
            <a:ext cx="8194172" cy="4104455"/>
            <a:chOff x="5091112" y="1521617"/>
            <a:chExt cx="3348037" cy="1953363"/>
          </a:xfrm>
        </p:grpSpPr>
        <p:sp>
          <p:nvSpPr>
            <p:cNvPr id="5" name="Rettangolo arrotondato 4"/>
            <p:cNvSpPr/>
            <p:nvPr/>
          </p:nvSpPr>
          <p:spPr bwMode="auto">
            <a:xfrm>
              <a:off x="5091112" y="1521617"/>
              <a:ext cx="3348037" cy="19533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5091112" y="1613049"/>
              <a:ext cx="3348037" cy="3778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975" indent="-180975">
                <a:spcBef>
                  <a:spcPts val="7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1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spcBef>
                  <a:spcPts val="6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6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spcBef>
                  <a:spcPts val="5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2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it-IT" sz="16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7" name="Rettangolo 6"/>
          <p:cNvSpPr/>
          <p:nvPr/>
        </p:nvSpPr>
        <p:spPr>
          <a:xfrm>
            <a:off x="611560" y="2163628"/>
            <a:ext cx="77810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Public recognition of the figure of the chimney sweep through the definition of </a:t>
            </a:r>
            <a:r>
              <a:rPr lang="en-US" sz="1600" dirty="0" smtClean="0"/>
              <a:t>a qualification </a:t>
            </a:r>
            <a:r>
              <a:rPr lang="en-US" sz="1600" dirty="0"/>
              <a:t>profile recognized by all regions taking part in the action;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definition of the regulatory framework and certification procedures in a </a:t>
            </a:r>
            <a:r>
              <a:rPr lang="en-US" sz="1600" dirty="0" smtClean="0"/>
              <a:t>professional registry </a:t>
            </a:r>
            <a:r>
              <a:rPr lang="en-US" sz="1600" dirty="0"/>
              <a:t>established ad hoc;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training and certification of an adequate number of new chimney sweeps </a:t>
            </a:r>
            <a:r>
              <a:rPr lang="en-US" sz="1600" dirty="0" smtClean="0"/>
              <a:t>consistently with </a:t>
            </a:r>
            <a:r>
              <a:rPr lang="en-US" sz="1600" dirty="0"/>
              <a:t>the results of the quantitative analysis on the needs of professionals per territory;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training of the chimney sweeps already operating in the different territories;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proposition of a specific legislation that aims to formally recognize the chimney sweep</a:t>
            </a:r>
          </a:p>
          <a:p>
            <a:pPr marL="285750" indent="-285750"/>
            <a:r>
              <a:rPr lang="en-US" sz="1600" dirty="0" smtClean="0"/>
              <a:t>	as </a:t>
            </a:r>
            <a:r>
              <a:rPr lang="en-US" sz="1600" dirty="0"/>
              <a:t>a professional figure;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spreading of a culture of safety and quality that leads to a correct use of fuels and </a:t>
            </a:r>
            <a:r>
              <a:rPr lang="en-US" sz="1600" dirty="0" smtClean="0"/>
              <a:t>to greater </a:t>
            </a:r>
            <a:r>
              <a:rPr lang="en-US" sz="1600" dirty="0"/>
              <a:t>attention to the maintenance and inspection of chimneys and flues carried </a:t>
            </a:r>
            <a:r>
              <a:rPr lang="en-US" sz="1600" dirty="0" smtClean="0"/>
              <a:t>out by </a:t>
            </a:r>
            <a:r>
              <a:rPr lang="en-US" sz="1600" dirty="0"/>
              <a:t>certified professionals.</a:t>
            </a:r>
          </a:p>
          <a:p>
            <a:endParaRPr lang="en-US" sz="1600" dirty="0" smtClean="0"/>
          </a:p>
          <a:p>
            <a:r>
              <a:rPr lang="en-US" sz="1600" dirty="0" smtClean="0"/>
              <a:t>A </a:t>
            </a:r>
            <a:r>
              <a:rPr lang="en-US" sz="1600" dirty="0"/>
              <a:t>proper maintenance of the all the existing plants could lead to increase energy efficiency and reduce emissions of pollutants into the atmosphere of about 7%.</a:t>
            </a:r>
          </a:p>
        </p:txBody>
      </p:sp>
      <p:sp>
        <p:nvSpPr>
          <p:cNvPr id="8" name="Rettangolo 7"/>
          <p:cNvSpPr/>
          <p:nvPr/>
        </p:nvSpPr>
        <p:spPr>
          <a:xfrm>
            <a:off x="467544" y="133147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en-US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Expected results :</a:t>
            </a:r>
            <a:endParaRPr lang="en-US" altLang="it-IT" b="1" i="1" u="sng" dirty="0">
              <a:solidFill>
                <a:srgbClr val="FF66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0"/>
            <a:ext cx="3888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it-IT" sz="2400" b="1" i="1" u="sng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Azioni</a:t>
            </a: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Pillar </a:t>
            </a:r>
            <a:r>
              <a:rPr lang="en-US" altLang="it-IT" sz="2400" b="1" i="1" u="sng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Biomassa</a:t>
            </a:r>
            <a:r>
              <a:rPr lang="en-US" altLang="it-IT" sz="2400" b="1" i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alt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67544" y="550421"/>
            <a:ext cx="82091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it-IT" b="1" i="1" u="sng" dirty="0">
                <a:solidFill>
                  <a:srgbClr val="FF6600"/>
                </a:solidFill>
                <a:latin typeface="Calibri" panose="020F0502020204030204" pitchFamily="34" charset="0"/>
              </a:rPr>
              <a:t>ACTION C7 </a:t>
            </a:r>
            <a:r>
              <a:rPr lang="en-US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–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Ruolo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dello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spazzacamino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qualificato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per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il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controllo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e la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manutenzione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degli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impianti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domestici</a:t>
            </a:r>
            <a:r>
              <a:rPr lang="en-GB" altLang="it-IT" b="1" i="1" u="sng" dirty="0" smtClean="0">
                <a:solidFill>
                  <a:srgbClr val="FF6600"/>
                </a:solidFill>
                <a:latin typeface="Calibri" panose="020F0502020204030204" pitchFamily="34" charset="0"/>
              </a:rPr>
              <a:t> a </a:t>
            </a:r>
            <a:r>
              <a:rPr lang="en-GB" altLang="it-IT" b="1" i="1" u="sng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biomassa</a:t>
            </a:r>
            <a:endParaRPr lang="en-US" altLang="it-IT" b="1" i="1" u="sng" dirty="0">
              <a:solidFill>
                <a:srgbClr val="FF66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23728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1523</Words>
  <Application>Microsoft Office PowerPoint</Application>
  <PresentationFormat>Presentazione su schermo (4:3)</PresentationFormat>
  <Paragraphs>187</Paragraphs>
  <Slides>11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Manuela Zublena</dc:creator>
  <cp:lastModifiedBy> </cp:lastModifiedBy>
  <cp:revision>191</cp:revision>
  <dcterms:created xsi:type="dcterms:W3CDTF">2018-08-20T08:23:20Z</dcterms:created>
  <dcterms:modified xsi:type="dcterms:W3CDTF">2018-08-23T09:00:42Z</dcterms:modified>
</cp:coreProperties>
</file>